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256" r:id="rId2"/>
    <p:sldId id="299" r:id="rId3"/>
    <p:sldId id="257" r:id="rId4"/>
    <p:sldId id="265" r:id="rId5"/>
    <p:sldId id="269" r:id="rId6"/>
    <p:sldId id="262" r:id="rId7"/>
    <p:sldId id="266" r:id="rId8"/>
    <p:sldId id="270" r:id="rId9"/>
    <p:sldId id="282" r:id="rId10"/>
    <p:sldId id="275" r:id="rId11"/>
    <p:sldId id="286" r:id="rId12"/>
    <p:sldId id="287" r:id="rId13"/>
    <p:sldId id="312" r:id="rId14"/>
    <p:sldId id="304" r:id="rId15"/>
    <p:sldId id="306" r:id="rId16"/>
    <p:sldId id="300" r:id="rId17"/>
    <p:sldId id="308" r:id="rId18"/>
    <p:sldId id="260" r:id="rId19"/>
    <p:sldId id="310" r:id="rId20"/>
    <p:sldId id="313" r:id="rId21"/>
    <p:sldId id="314" r:id="rId22"/>
    <p:sldId id="292" r:id="rId23"/>
    <p:sldId id="301" r:id="rId24"/>
    <p:sldId id="258" r:id="rId25"/>
    <p:sldId id="273" r:id="rId26"/>
    <p:sldId id="274" r:id="rId27"/>
    <p:sldId id="280" r:id="rId28"/>
    <p:sldId id="281" r:id="rId29"/>
    <p:sldId id="277" r:id="rId30"/>
    <p:sldId id="315" r:id="rId31"/>
    <p:sldId id="263" r:id="rId32"/>
    <p:sldId id="267" r:id="rId33"/>
    <p:sldId id="264" r:id="rId34"/>
    <p:sldId id="316" r:id="rId35"/>
    <p:sldId id="317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incent Ji" initials="VJ" lastIdx="2" clrIdx="0">
    <p:extLst>
      <p:ext uri="{19B8F6BF-5375-455C-9EA6-DF929625EA0E}">
        <p15:presenceInfo xmlns:p15="http://schemas.microsoft.com/office/powerpoint/2012/main" userId="3d8b6cdb60415e1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88"/>
    <p:restoredTop sz="87348"/>
  </p:normalViewPr>
  <p:slideViewPr>
    <p:cSldViewPr snapToGrid="0">
      <p:cViewPr>
        <p:scale>
          <a:sx n="90" d="100"/>
          <a:sy n="90" d="100"/>
        </p:scale>
        <p:origin x="272" y="3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commentAuthors" Target="commentAuthor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3-25T17:39:23.275" idx="1">
    <p:pos x="10" y="10"/>
    <p:text>Need source</p:text>
    <p:extLst>
      <p:ext uri="{C676402C-5697-4E1C-873F-D02D1690AC5C}">
        <p15:threadingInfo xmlns:p15="http://schemas.microsoft.com/office/powerpoint/2012/main" timeZoneBias="24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4F4150-FD1C-44B9-A5E4-148AFC07CA22}" type="datetimeFigureOut">
              <a:rPr lang="en-US" smtClean="0"/>
              <a:t>3/25/20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DB2528-3464-415D-BDC4-22FBBFBEF2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5782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Presenter mentions that there are a couple hundred of loans in 2007. 2013 is the the inflection point when there were ~130,000 loans. In 2018, the number increased to ~500,000 loans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DB2528-3464-415D-BDC4-22FBBFBEF2D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6103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0EA4FF-796E-4414-9CA0-152107CA48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814554-16D1-422D-8AC6-054861CDC8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8424B7-C9D6-47EC-B731-A1234FB8FD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F2B9FF-59D9-4C15-864B-E37E0DBDE2AA}" type="datetime1">
              <a:rPr lang="en-US" smtClean="0"/>
              <a:t>3/25/20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BE8554-FE2E-45BB-9AF7-CE64B8902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Financial Investing Powered By Data Science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ECE242-C071-436B-85BE-3433F824B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3B4E9-4F3C-4880-B244-576F26C894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3226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CCA51-6D4B-4D6C-AA68-C9ECBD7727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30DF94A-BBC2-4F47-88DF-1BB5ADCE4F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92F70E-5154-48B6-ADED-E36730253D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86B35-BC92-4036-934F-3107F0E86CEE}" type="datetime1">
              <a:rPr lang="en-US" smtClean="0"/>
              <a:t>3/25/20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B7709-F257-4C4D-85AC-419FC43897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Financial Investing Powered By Data Science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5123B9-E2A0-4821-AD40-160E9148A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3B4E9-4F3C-4880-B244-576F26C894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5713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ADF51D4-DEB7-40FF-8952-7DB1F8B7343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302427E-CD17-4C56-B727-9E264D1043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DC40A9-1266-4B05-B129-30B9AD6683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15A19-3965-4392-9D48-9695E7EE24B4}" type="datetime1">
              <a:rPr lang="en-US" smtClean="0"/>
              <a:t>3/25/20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DCF646-4712-407D-9A4C-04881B5D87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Financial Investing Powered By Data Science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90F45E-6CD3-459C-B12F-147623A21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3B4E9-4F3C-4880-B244-576F26C894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5244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8314F6-A315-4DB1-88A2-036539A82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D4AC0-4160-4EAC-9734-854488FFC9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783D9C-3DD2-4BDF-BE48-D7129C3B52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94FD8-77C5-4A64-A0C3-40FE5A873394}" type="datetime1">
              <a:rPr lang="en-US" smtClean="0"/>
              <a:t>3/25/20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C60FF4-2286-4470-85F0-6C448682CC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Financial Investing Powered By Data Science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9C8EF7-45B8-4F1F-BC8A-76372DDDA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3B4E9-4F3C-4880-B244-576F26C89435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B619BE6-4F88-124B-8FAF-57FD3D79A7A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990108" y="6289752"/>
            <a:ext cx="3213043" cy="584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4151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124D2E-61DE-4EA2-8578-E94408673F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9880D8-C3BB-4937-86CD-F69CE533DF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D5B6FD-818E-49C8-BC54-A3D5274551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A35FD-F41B-4B37-AD20-169F7C7ECF30}" type="datetime1">
              <a:rPr lang="en-US" smtClean="0"/>
              <a:t>3/25/20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876E3F-9760-45F2-AD81-C44F4BDD9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Financial Investing Powered By Data Science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8811FC-E3C4-4CB8-8C05-EC16472FCC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3B4E9-4F3C-4880-B244-576F26C894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248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E90F5-EC8D-494B-B4FC-4A6778B8A0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AB5DCD-3034-446F-9636-48FE08F47A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CBDB01-C8AF-41A5-8595-828D925612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1121E2-0A8E-403D-AA3D-8DAE495F32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911FB-DCF1-4126-93CC-46209E5A7AE6}" type="datetime1">
              <a:rPr lang="en-US" smtClean="0"/>
              <a:t>3/25/20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2B1C81-6F6F-4E88-B2A5-F4BA93D7AA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Financial Investing Powered By Data Science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963239-A5CD-40C7-8962-4EC9DE771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3B4E9-4F3C-4880-B244-576F26C894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1305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E217EF-13C5-4893-83F0-4C0D05E918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DE9E19-24DF-4441-BDEA-0EC0C10AB6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298C13-1A57-4D96-AEF3-B1F5C50EC5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61126ED-38D0-4478-B628-E37CD4505E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14DB909-FA77-44A8-A394-6B9B9581F85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23465F1-0228-49CB-A45C-FCCCAB7745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58BA1-33DB-461B-9AB7-823970B8A251}" type="datetime1">
              <a:rPr lang="en-US" smtClean="0"/>
              <a:t>3/25/20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79476A-538D-4FB2-8C2A-718B598209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Financial Investing Powered By Data Science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A4C08E0-A057-4B33-9638-58011E7643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3B4E9-4F3C-4880-B244-576F26C894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3850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551367-9B5F-438B-A93D-AFA4DCE9E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D243092-3CCD-4292-B3CA-EEFEDBAF23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46AA21-3D6D-4259-834F-A80797DFED76}" type="datetime1">
              <a:rPr lang="en-US" smtClean="0"/>
              <a:t>3/25/20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AC1ABB-93FD-4BE9-9575-6461EF375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Financial Investing Powered By Data Science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761EA8-7C8C-496A-8A7A-56C6F0B49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3B4E9-4F3C-4880-B244-576F26C894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1456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1205E9A-585B-45A4-A9A5-A3EBC1D576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D8D48D-8115-4797-B95E-E56D824D3887}" type="datetime1">
              <a:rPr lang="en-US" smtClean="0"/>
              <a:t>3/25/20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08CAF7-FB30-494E-AC5E-818D709897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Financial Investing Powered By Data Science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18A8E3-906A-479E-95B7-25D91F69C1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3B4E9-4F3C-4880-B244-576F26C894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9117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48000D-F3DF-490B-9685-3B0C51DF3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3B34A9-F18D-4C5C-B228-03B33CDF48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C67ADC-F022-4610-B8EC-B3A8E6455B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C62C1A-DE5D-4979-8B0C-C6F3A2FD51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6C239-80AA-400F-88E1-BFCD06761E5D}" type="datetime1">
              <a:rPr lang="en-US" smtClean="0"/>
              <a:t>3/25/20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CA6BD7-E63B-495D-911E-8F1259BC97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Financial Investing Powered By Data Science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7EEDEB-7D08-4705-B97E-BD1CB31FD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3B4E9-4F3C-4880-B244-576F26C894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1580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1E366-4B05-4AB4-8232-1EEC836B34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50141AE-3BCC-4D15-A68F-CDBCFA72A6B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F2640A-7591-4A02-9F69-83D604F310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26709C-DCC2-4273-9520-D65B244A02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F59E4-1797-43E8-A68D-14B0053E3F6B}" type="datetime1">
              <a:rPr lang="en-US" smtClean="0"/>
              <a:t>3/25/20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31BA14-769A-47EB-AA42-464344F31F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Financial Investing Powered By Data Science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813719-F4AC-4D4C-B5DE-EB75CD0BA1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3B4E9-4F3C-4880-B244-576F26C894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9749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CFDE91B-E25F-4584-9AE6-C0169CD3A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3B52A2-7BE2-421C-B851-16D2F4E18C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D5634B-4433-427B-B185-A062BFDDA8B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E4157A-5AEF-4796-9FD0-A606F70E1B10}" type="datetime1">
              <a:rPr lang="en-US" smtClean="0"/>
              <a:t>3/25/20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A77BCC-D231-4958-9A51-BC67D7974C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Financial Investing Powered By Data Science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3D772C-FFCD-4C04-8C3A-E290708490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73B4E9-4F3C-4880-B244-576F26C894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5428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tiff"/><Relationship Id="rId3" Type="http://schemas.openxmlformats.org/officeDocument/2006/relationships/hyperlink" Target="https://www.linkedin.com/in/james-anderson-b3519711b/" TargetMode="External"/><Relationship Id="rId7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linkedin.com/in/joezlu/" TargetMode="External"/><Relationship Id="rId5" Type="http://schemas.openxmlformats.org/officeDocument/2006/relationships/hyperlink" Target="https://www.linkedin.com/in/vincent-ji-5880a213/" TargetMode="External"/><Relationship Id="rId4" Type="http://schemas.openxmlformats.org/officeDocument/2006/relationships/hyperlink" Target="https://www.linkedin.com/in/jonharriseit/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hyperlink" Target="source:%20https://quantdare.com/what-is-the-difference-between-bagging-and-boosting/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hyperlink" Target="source:%20https://quantdare.com/what-is-the-difference-between-bagging-and-boosting/" TargetMode="Externa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091BC93-0F93-4B31-B0A7-C386C25ACA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3F1AA8C1-9C69-497A-B8EA-080DA5A169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80171" y="777487"/>
            <a:ext cx="8327397" cy="4508430"/>
          </a:xfrm>
        </p:spPr>
        <p:txBody>
          <a:bodyPr>
            <a:normAutofit fontScale="90000"/>
          </a:bodyPr>
          <a:lstStyle/>
          <a:p>
            <a:pPr algn="l"/>
            <a:r>
              <a:rPr lang="en-US" sz="6700" dirty="0">
                <a:solidFill>
                  <a:schemeClr val="bg1"/>
                </a:solidFill>
                <a:latin typeface="Palatino Linotype" panose="02040502050505030304" pitchFamily="18" charset="0"/>
              </a:rPr>
              <a:t>Capstone Presentation</a:t>
            </a:r>
            <a:br>
              <a:rPr lang="en-US" dirty="0">
                <a:solidFill>
                  <a:schemeClr val="bg1"/>
                </a:solidFill>
                <a:latin typeface="Palatino Linotype" panose="02040502050505030304" pitchFamily="18" charset="0"/>
              </a:rPr>
            </a:br>
            <a:br>
              <a:rPr lang="en-US" dirty="0">
                <a:solidFill>
                  <a:schemeClr val="bg1"/>
                </a:solidFill>
                <a:latin typeface="Palatino Linotype" panose="02040502050505030304" pitchFamily="18" charset="0"/>
              </a:rPr>
            </a:br>
            <a:r>
              <a:rPr lang="en-US" sz="6700" dirty="0">
                <a:solidFill>
                  <a:schemeClr val="bg1"/>
                </a:solidFill>
                <a:latin typeface="Palatino Linotype" panose="02040502050505030304" pitchFamily="18" charset="0"/>
              </a:rPr>
              <a:t>TARP, LLC</a:t>
            </a:r>
            <a:br>
              <a:rPr lang="en-US" sz="4400" dirty="0">
                <a:solidFill>
                  <a:schemeClr val="bg1"/>
                </a:solidFill>
                <a:latin typeface="Palatino Linotype" panose="02040502050505030304" pitchFamily="18" charset="0"/>
              </a:rPr>
            </a:br>
            <a:br>
              <a:rPr lang="en-US" sz="4400" dirty="0">
                <a:solidFill>
                  <a:schemeClr val="bg1"/>
                </a:solidFill>
                <a:latin typeface="Palatino Linotype" panose="02040502050505030304" pitchFamily="18" charset="0"/>
              </a:rPr>
            </a:br>
            <a:r>
              <a:rPr lang="en-US" sz="4400" dirty="0">
                <a:solidFill>
                  <a:schemeClr val="bg1"/>
                </a:solidFill>
                <a:latin typeface="Palatino Linotype" panose="02040502050505030304" pitchFamily="18" charset="0"/>
              </a:rPr>
              <a:t>Jamie Anderson, Jon Harris, Vincent Ji and Joe Lu</a:t>
            </a:r>
            <a:br>
              <a:rPr lang="en-US" sz="4400" dirty="0">
                <a:solidFill>
                  <a:schemeClr val="bg1"/>
                </a:solidFill>
                <a:latin typeface="Palatino Linotype" panose="02040502050505030304" pitchFamily="18" charset="0"/>
              </a:rPr>
            </a:br>
            <a:endParaRPr lang="en-US" sz="4400" dirty="0">
              <a:solidFill>
                <a:schemeClr val="bg1"/>
              </a:solidFill>
              <a:latin typeface="Palatino Linotype" panose="0204050205050503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00C0F1C-C3EB-C548-A5E4-AB108C361A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97600"/>
            <a:ext cx="3086100" cy="66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3483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5DF2A51-599B-9A42-B4C5-D4ACA991BD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0998" y="1951382"/>
            <a:ext cx="5042204" cy="4008552"/>
          </a:xfrm>
          <a:prstGeom prst="rect">
            <a:avLst/>
          </a:prstGeom>
        </p:spPr>
      </p:pic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9093EEE4-7A89-4D4D-89D0-588A9FB226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048" y="1951382"/>
            <a:ext cx="5681219" cy="3948447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934BEE40-5584-D44A-96E0-426854193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Palatino Linotype" panose="02040502050505030304" pitchFamily="18" charset="0"/>
              </a:rPr>
              <a:t>Feature Interdependency</a:t>
            </a:r>
          </a:p>
        </p:txBody>
      </p:sp>
    </p:spTree>
    <p:extLst>
      <p:ext uri="{BB962C8B-B14F-4D97-AF65-F5344CB8AC3E}">
        <p14:creationId xmlns:p14="http://schemas.microsoft.com/office/powerpoint/2010/main" val="27940339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B719C090-CC67-454E-9EE3-4959BFE14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9871" y="640081"/>
            <a:ext cx="3728753" cy="5574451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>
                <a:latin typeface="Palatino Linotype" panose="02040502050505030304" pitchFamily="18" charset="0"/>
              </a:rPr>
              <a:t>High Grade Does not Guarantee Great Return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CE4F2D6-AB76-4F4A-9B0B-9C8E815F69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722844"/>
            <a:ext cx="7486405" cy="540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7316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BF8541-E0EE-4860-9040-32E7F83C3F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778895" cy="1286160"/>
          </a:xfrm>
        </p:spPr>
        <p:txBody>
          <a:bodyPr anchor="b">
            <a:normAutofit/>
          </a:bodyPr>
          <a:lstStyle/>
          <a:p>
            <a:r>
              <a:rPr lang="en-US" sz="4100" dirty="0">
                <a:latin typeface="Palatino Linotype" panose="02040502050505030304" pitchFamily="18" charset="0"/>
              </a:rPr>
              <a:t>How </a:t>
            </a:r>
            <a:r>
              <a:rPr lang="en-US" sz="4000" dirty="0">
                <a:latin typeface="Palatino Linotype" panose="02040502050505030304" pitchFamily="18" charset="0"/>
              </a:rPr>
              <a:t>to</a:t>
            </a:r>
            <a:r>
              <a:rPr lang="en-US" sz="4100" dirty="0">
                <a:latin typeface="Palatino Linotype" panose="02040502050505030304" pitchFamily="18" charset="0"/>
              </a:rPr>
              <a:t> Avoid Huge Losses?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706AAB-5D8F-419F-B1A5-108A629670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31" y="2438400"/>
            <a:ext cx="6586489" cy="3785419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sz="2000" dirty="0">
                <a:latin typeface="Palatino Linotype" panose="02040502050505030304" pitchFamily="18" charset="0"/>
              </a:rPr>
              <a:t>Even grade A and B tranches contain some loans with -100% Return On Investment or ROI (loss of all invested principal)</a:t>
            </a:r>
          </a:p>
          <a:p>
            <a:pPr marL="0" indent="0">
              <a:spcBef>
                <a:spcPts val="0"/>
              </a:spcBef>
              <a:buNone/>
            </a:pPr>
            <a:endParaRPr lang="en-US" sz="2000" dirty="0">
              <a:latin typeface="Palatino Linotype" panose="02040502050505030304" pitchFamily="18" charset="0"/>
            </a:endParaRPr>
          </a:p>
          <a:p>
            <a:pPr>
              <a:spcBef>
                <a:spcPts val="0"/>
              </a:spcBef>
            </a:pPr>
            <a:r>
              <a:rPr lang="en-US" sz="2000" dirty="0">
                <a:latin typeface="Palatino Linotype" panose="02040502050505030304" pitchFamily="18" charset="0"/>
              </a:rPr>
              <a:t>How can we avoid this situation?</a:t>
            </a:r>
          </a:p>
          <a:p>
            <a:pPr marL="0" indent="0">
              <a:spcBef>
                <a:spcPts val="0"/>
              </a:spcBef>
              <a:buNone/>
            </a:pPr>
            <a:endParaRPr lang="en-US" sz="2000" dirty="0">
              <a:latin typeface="Palatino Linotype" panose="02040502050505030304" pitchFamily="18" charset="0"/>
            </a:endParaRPr>
          </a:p>
          <a:p>
            <a:pPr>
              <a:spcBef>
                <a:spcPts val="0"/>
              </a:spcBef>
            </a:pPr>
            <a:r>
              <a:rPr lang="en-US" sz="2000" dirty="0">
                <a:latin typeface="Palatino Linotype" panose="02040502050505030304" pitchFamily="18" charset="0"/>
              </a:rPr>
              <a:t>“Don’t put all of your eggs in the same basket”</a:t>
            </a:r>
          </a:p>
          <a:p>
            <a:pPr lvl="1">
              <a:spcBef>
                <a:spcPts val="0"/>
              </a:spcBef>
              <a:buFont typeface="Wingdings" pitchFamily="2" charset="2"/>
              <a:buChar char="§"/>
            </a:pPr>
            <a:r>
              <a:rPr lang="en-US" sz="2000" dirty="0">
                <a:latin typeface="Palatino Linotype" panose="02040502050505030304" pitchFamily="18" charset="0"/>
              </a:rPr>
              <a:t>Toss 1 coin: 50% chance of tails</a:t>
            </a:r>
          </a:p>
          <a:p>
            <a:pPr lvl="1">
              <a:spcBef>
                <a:spcPts val="0"/>
              </a:spcBef>
              <a:buFont typeface="Wingdings" pitchFamily="2" charset="2"/>
              <a:buChar char="§"/>
            </a:pPr>
            <a:r>
              <a:rPr lang="en-US" sz="2000" dirty="0">
                <a:latin typeface="Palatino Linotype" panose="02040502050505030304" pitchFamily="18" charset="0"/>
              </a:rPr>
              <a:t>Toss 10 coins: 0.1% chance of all tails</a:t>
            </a:r>
          </a:p>
          <a:p>
            <a:endParaRPr lang="en-US" sz="2000" dirty="0">
              <a:latin typeface="Palatino Linotype" panose="02040502050505030304" pitchFamily="18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156DCD8-34EB-A048-97A5-893DE30DFA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642" r="-2" b="9262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55B0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84440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51" descr="A screenshot of a cell phone&#10;&#10;Description automatically generated">
            <a:extLst>
              <a:ext uri="{FF2B5EF4-FFF2-40B4-BE49-F238E27FC236}">
                <a16:creationId xmlns:a16="http://schemas.microsoft.com/office/drawing/2014/main" id="{23C22EDF-9674-6843-9FAD-134C541AD3D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3" r="-1" b="-1"/>
          <a:stretch/>
        </p:blipFill>
        <p:spPr>
          <a:xfrm>
            <a:off x="321376" y="1465887"/>
            <a:ext cx="5742432" cy="407822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2A5CD7E-F47A-E24B-A5A5-9E1A055BC5C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3" t="1" r="1" b="1"/>
          <a:stretch/>
        </p:blipFill>
        <p:spPr>
          <a:xfrm>
            <a:off x="6285361" y="1465887"/>
            <a:ext cx="5842446" cy="4078224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193852B9-08B6-4341-A952-8B28E451BCA6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94898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>
                <a:latin typeface="Palatino Linotype" panose="02040502050505030304" pitchFamily="18" charset="0"/>
              </a:rPr>
              <a:t>Power of Diversification</a:t>
            </a:r>
            <a:endParaRPr lang="en-US" sz="4000" dirty="0">
              <a:latin typeface="Palatino Linotype" panose="0204050205050503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3DBADE2-D93A-0448-8725-A77158466639}"/>
              </a:ext>
            </a:extLst>
          </p:cNvPr>
          <p:cNvSpPr txBox="1"/>
          <p:nvPr/>
        </p:nvSpPr>
        <p:spPr>
          <a:xfrm>
            <a:off x="1042988" y="5759079"/>
            <a:ext cx="10644324" cy="7208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>
                <a:latin typeface="Palatino Linotype" panose="02040502050505030304" pitchFamily="18" charset="0"/>
              </a:defRPr>
            </a:lvl1pPr>
            <a:lvl2pPr marL="685800" lvl="1" indent="-2286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>
                <a:latin typeface="Palatino Linotype" panose="02040502050505030304" pitchFamily="18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algn="ctr"/>
            <a:r>
              <a:rPr lang="en-US" sz="2400" dirty="0"/>
              <a:t>How can we use data science and ML to improve return on investment?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9D6B6C0-4907-6B46-9D1A-B2635279A55D}"/>
              </a:ext>
            </a:extLst>
          </p:cNvPr>
          <p:cNvSpPr txBox="1"/>
          <p:nvPr/>
        </p:nvSpPr>
        <p:spPr>
          <a:xfrm>
            <a:off x="1945735" y="5392113"/>
            <a:ext cx="28192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alatino Linotype" panose="02040502050505030304" pitchFamily="18" charset="0"/>
              </a:rPr>
              <a:t>Return on Investment (%)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3C770FF-4165-C84D-A303-82CEEBAA5C47}"/>
              </a:ext>
            </a:extLst>
          </p:cNvPr>
          <p:cNvSpPr txBox="1"/>
          <p:nvPr/>
        </p:nvSpPr>
        <p:spPr>
          <a:xfrm>
            <a:off x="7796967" y="5453202"/>
            <a:ext cx="28192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alatino Linotype" panose="02040502050505030304" pitchFamily="18" charset="0"/>
              </a:rPr>
              <a:t>Return on Investment (%)</a:t>
            </a:r>
          </a:p>
        </p:txBody>
      </p:sp>
    </p:spTree>
    <p:extLst>
      <p:ext uri="{BB962C8B-B14F-4D97-AF65-F5344CB8AC3E}">
        <p14:creationId xmlns:p14="http://schemas.microsoft.com/office/powerpoint/2010/main" val="23278345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8C86F0-0F72-7844-9691-2B9B7F046C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509" y="1825625"/>
            <a:ext cx="6076466" cy="4351338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400">
                <a:latin typeface="Palatino Linotype" panose="02040502050505030304" pitchFamily="18" charset="0"/>
              </a:rPr>
              <a:t>Goal is risk aversion, i.e., to avoid high-risk loans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§"/>
            </a:pPr>
            <a:endParaRPr lang="en-US">
              <a:latin typeface="Palatino Linotype" panose="02040502050505030304" pitchFamily="18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400">
                <a:latin typeface="Palatino Linotype" panose="02040502050505030304" pitchFamily="18" charset="0"/>
              </a:rPr>
              <a:t>Need to classify loans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§"/>
            </a:pPr>
            <a:r>
              <a:rPr lang="en-US">
                <a:latin typeface="Palatino Linotype" panose="02040502050505030304" pitchFamily="18" charset="0"/>
              </a:rPr>
              <a:t>Low-risk:  ROI &gt; -20% (83.8%)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§"/>
            </a:pPr>
            <a:r>
              <a:rPr lang="en-US">
                <a:latin typeface="Palatino Linotype" panose="02040502050505030304" pitchFamily="18" charset="0"/>
              </a:rPr>
              <a:t>High-risk: ROI &lt; -20% (16.2%)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§"/>
            </a:pPr>
            <a:endParaRPr lang="en-US">
              <a:latin typeface="Palatino Linotype" panose="02040502050505030304" pitchFamily="18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400">
                <a:latin typeface="Palatino Linotype" panose="02040502050505030304" pitchFamily="18" charset="0"/>
              </a:rPr>
              <a:t>Classification algorithms trained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§"/>
            </a:pPr>
            <a:r>
              <a:rPr lang="en-US">
                <a:latin typeface="Palatino Linotype" panose="02040502050505030304" pitchFamily="18" charset="0"/>
              </a:rPr>
              <a:t>Logistic regression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§"/>
            </a:pPr>
            <a:r>
              <a:rPr lang="en-US">
                <a:latin typeface="Palatino Linotype" panose="02040502050505030304" pitchFamily="18" charset="0"/>
              </a:rPr>
              <a:t>XGBoost 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2400" dirty="0">
              <a:latin typeface="Palatino Linotype" panose="02040502050505030304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CD99A47-F058-014C-A309-C457B354BD55}"/>
              </a:ext>
            </a:extLst>
          </p:cNvPr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 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EE087C4-5DAC-234E-8359-9E6910C874FD}"/>
              </a:ext>
            </a:extLst>
          </p:cNvPr>
          <p:cNvSpPr txBox="1">
            <a:spLocks/>
          </p:cNvSpPr>
          <p:nvPr/>
        </p:nvSpPr>
        <p:spPr>
          <a:xfrm>
            <a:off x="838200" y="636307"/>
            <a:ext cx="10091738" cy="7208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latin typeface="Palatino Linotype" panose="02040502050505030304" pitchFamily="18" charset="0"/>
              </a:rPr>
              <a:t>The Need for ML Classification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C63A9A62-5F72-AD47-ADB7-45619293BA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2207" y="2054621"/>
            <a:ext cx="5236406" cy="3893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66247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88C4B9D-8D1A-AF44-9412-D66922097FA9}"/>
              </a:ext>
            </a:extLst>
          </p:cNvPr>
          <p:cNvSpPr txBox="1">
            <a:spLocks/>
          </p:cNvSpPr>
          <p:nvPr/>
        </p:nvSpPr>
        <p:spPr>
          <a:xfrm>
            <a:off x="838200" y="636307"/>
            <a:ext cx="10091738" cy="7208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latin typeface="Palatino Linotype" panose="02040502050505030304" pitchFamily="18" charset="0"/>
              </a:rPr>
              <a:t>Approach to Deal with Imbalanced Dataset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03B77BD-CEC5-4A4E-9686-4E6A59D85B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92945" y="1457324"/>
            <a:ext cx="10806110" cy="3541663"/>
          </a:xfrm>
        </p:spPr>
        <p:txBody>
          <a:bodyPr vert="horz" lIns="91440" tIns="45720" rIns="91440" bIns="45720" rtlCol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latin typeface="Palatino Linotype" panose="02040502050505030304" pitchFamily="18" charset="0"/>
              </a:rPr>
              <a:t>Goal of classifier is to avoid false positives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latin typeface="Palatino Linotype" panose="02040502050505030304" pitchFamily="18" charset="0"/>
              </a:rPr>
              <a:t>i.e., misclassifying high-risk loans as low-risk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latin typeface="Palatino Linotype" panose="02040502050505030304" pitchFamily="18" charset="0"/>
              </a:rPr>
              <a:t>False negatives less harmful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800" dirty="0">
              <a:latin typeface="Palatino Linotype" panose="0204050205050503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latin typeface="Palatino Linotype" panose="02040502050505030304" pitchFamily="18" charset="0"/>
              </a:rPr>
              <a:t>Approach: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400" dirty="0">
              <a:latin typeface="Palatino Linotype" panose="02040502050505030304" pitchFamily="18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latin typeface="Palatino Linotype" panose="02040502050505030304" pitchFamily="18" charset="0"/>
              </a:rPr>
              <a:t>Brute force methods available: down-sampling majority class or up-sampling minority class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700" dirty="0">
              <a:latin typeface="Palatino Linotype" panose="02040502050505030304" pitchFamily="18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latin typeface="Palatino Linotype" panose="02040502050505030304" pitchFamily="18" charset="0"/>
              </a:rPr>
              <a:t>Classifier algorithms parameter to handle imbalance: 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§"/>
            </a:pPr>
            <a:r>
              <a:rPr lang="en-US" sz="1800" dirty="0">
                <a:latin typeface="Palatino Linotype" panose="02040502050505030304" pitchFamily="18" charset="0"/>
              </a:rPr>
              <a:t>Logistics (</a:t>
            </a:r>
            <a:r>
              <a:rPr lang="en-US" sz="1800" dirty="0" err="1">
                <a:latin typeface="Palatino Linotype" panose="02040502050505030304" pitchFamily="18" charset="0"/>
              </a:rPr>
              <a:t>class_weight</a:t>
            </a:r>
            <a:r>
              <a:rPr lang="en-US" sz="1800" dirty="0">
                <a:latin typeface="Palatino Linotype" panose="02040502050505030304" pitchFamily="18" charset="0"/>
              </a:rPr>
              <a:t>) and </a:t>
            </a:r>
            <a:r>
              <a:rPr lang="en-US" sz="1800" dirty="0" err="1">
                <a:latin typeface="Palatino Linotype" panose="02040502050505030304" pitchFamily="18" charset="0"/>
              </a:rPr>
              <a:t>XGBoost</a:t>
            </a:r>
            <a:r>
              <a:rPr lang="en-US" sz="1800" dirty="0">
                <a:latin typeface="Palatino Linotype" panose="02040502050505030304" pitchFamily="18" charset="0"/>
              </a:rPr>
              <a:t> (</a:t>
            </a:r>
            <a:r>
              <a:rPr lang="en-US" sz="1800" dirty="0" err="1">
                <a:latin typeface="Palatino Linotype" panose="02040502050505030304" pitchFamily="18" charset="0"/>
              </a:rPr>
              <a:t>scale_pos_weight</a:t>
            </a:r>
            <a:r>
              <a:rPr lang="en-US" sz="1800" dirty="0">
                <a:latin typeface="Palatino Linotype" panose="02040502050505030304" pitchFamily="18" charset="0"/>
              </a:rPr>
              <a:t>)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600" dirty="0">
              <a:latin typeface="Palatino Linotype" panose="02040502050505030304" pitchFamily="18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latin typeface="Palatino Linotype" panose="02040502050505030304" pitchFamily="18" charset="0"/>
              </a:rPr>
              <a:t>AUC Precision-Recall to evaluate model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§"/>
            </a:pPr>
            <a:r>
              <a:rPr lang="en-US" sz="1800" dirty="0">
                <a:latin typeface="Palatino Linotype" panose="02040502050505030304" pitchFamily="18" charset="0"/>
              </a:rPr>
              <a:t>Accuracy (ROC AUC) inappropriate for imbalanced data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§"/>
            </a:pPr>
            <a:r>
              <a:rPr lang="en-US" sz="1800" dirty="0">
                <a:latin typeface="Palatino Linotype" panose="02040502050505030304" pitchFamily="18" charset="0"/>
              </a:rPr>
              <a:t>E.g., if we guess all loans are good, already have 83.8% accuracy (default false discovery rate is 16.2%)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§"/>
            </a:pPr>
            <a:endParaRPr lang="en-US" sz="1800" dirty="0">
              <a:latin typeface="Palatino Linotype" panose="02040502050505030304" pitchFamily="18" charset="0"/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§"/>
            </a:pPr>
            <a:endParaRPr lang="en-US" sz="1800" dirty="0">
              <a:latin typeface="Palatino Linotype" panose="02040502050505030304" pitchFamily="18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1800" dirty="0">
              <a:latin typeface="Palatino Linotype" panose="02040502050505030304" pitchFamily="18" charset="0"/>
            </a:endParaRPr>
          </a:p>
        </p:txBody>
      </p:sp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FB992642-2EB5-5845-A2E5-34D94A8959E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93799501"/>
              </p:ext>
            </p:extLst>
          </p:nvPr>
        </p:nvGraphicFramePr>
        <p:xfrm>
          <a:off x="692945" y="4998987"/>
          <a:ext cx="8141494" cy="15468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50094">
                  <a:extLst>
                    <a:ext uri="{9D8B030D-6E8A-4147-A177-3AD203B41FA5}">
                      <a16:colId xmlns:a16="http://schemas.microsoft.com/office/drawing/2014/main" val="1718253432"/>
                    </a:ext>
                  </a:extLst>
                </a:gridCol>
                <a:gridCol w="2795526">
                  <a:extLst>
                    <a:ext uri="{9D8B030D-6E8A-4147-A177-3AD203B41FA5}">
                      <a16:colId xmlns:a16="http://schemas.microsoft.com/office/drawing/2014/main" val="2149484074"/>
                    </a:ext>
                  </a:extLst>
                </a:gridCol>
                <a:gridCol w="2695874">
                  <a:extLst>
                    <a:ext uri="{9D8B030D-6E8A-4147-A177-3AD203B41FA5}">
                      <a16:colId xmlns:a16="http://schemas.microsoft.com/office/drawing/2014/main" val="1205455018"/>
                    </a:ext>
                  </a:extLst>
                </a:gridCol>
              </a:tblGrid>
              <a:tr h="535322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</a:rPr>
                        <a:t>Model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</a:rPr>
                        <a:t>False Discovery Rate</a:t>
                      </a:r>
                      <a:endParaRPr lang="en-US" sz="1600" b="1" dirty="0">
                        <a:effectLst/>
                        <a:latin typeface="Palatino Linotype" panose="02040502050505030304" pitchFamily="18" charset="0"/>
                      </a:endParaRPr>
                    </a:p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</a:rPr>
                        <a:t>(Imbalanced)</a:t>
                      </a:r>
                      <a:endParaRPr lang="en-US" sz="1600" b="1" dirty="0">
                        <a:effectLst/>
                        <a:latin typeface="Palatino Linotype" panose="02040502050505030304" pitchFamily="18" charset="0"/>
                      </a:endParaRPr>
                    </a:p>
                  </a:txBody>
                  <a:tcPr marL="95250" marR="95250" marT="95250" marB="9525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</a:rPr>
                        <a:t>False Discovery Rate</a:t>
                      </a:r>
                      <a:endParaRPr lang="en-US" sz="1600" b="1" dirty="0">
                        <a:effectLst/>
                        <a:latin typeface="Palatino Linotype" panose="02040502050505030304" pitchFamily="18" charset="0"/>
                      </a:endParaRPr>
                    </a:p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</a:rPr>
                        <a:t>(Balanced)</a:t>
                      </a:r>
                      <a:endParaRPr lang="en-US" sz="1600" b="1" dirty="0">
                        <a:effectLst/>
                        <a:latin typeface="Palatino Linotype" panose="02040502050505030304" pitchFamily="18" charset="0"/>
                      </a:endParaRPr>
                    </a:p>
                  </a:txBody>
                  <a:tcPr marL="95250" marR="95250" marT="95250" marB="9525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5051771"/>
                  </a:ext>
                </a:extLst>
              </a:tr>
              <a:tr h="342847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</a:rPr>
                        <a:t>Logistic Regression</a:t>
                      </a:r>
                      <a:endParaRPr lang="en-US" sz="1600" dirty="0">
                        <a:effectLst/>
                        <a:latin typeface="Palatino Linotype" panose="02040502050505030304" pitchFamily="18" charset="0"/>
                      </a:endParaRPr>
                    </a:p>
                  </a:txBody>
                  <a:tcPr marL="95250" marR="95250" marT="95250" marB="9525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Palatino Linotype" panose="02040502050505030304" pitchFamily="18" charset="0"/>
                        </a:rPr>
                        <a:t>16.2% (null model)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Palatino Linotype" panose="02040502050505030304" pitchFamily="18" charset="0"/>
                        </a:rPr>
                        <a:t>9.3%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8946537"/>
                  </a:ext>
                </a:extLst>
              </a:tr>
              <a:tr h="342847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</a:rPr>
                        <a:t>XGboost</a:t>
                      </a:r>
                      <a:endParaRPr lang="en-US" sz="1600" dirty="0">
                        <a:effectLst/>
                        <a:latin typeface="Palatino Linotype" panose="02040502050505030304" pitchFamily="18" charset="0"/>
                      </a:endParaRPr>
                    </a:p>
                  </a:txBody>
                  <a:tcPr marL="95250" marR="95250" marT="95250" marB="9525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latin typeface="Palatino Linotype" panose="02040502050505030304" pitchFamily="18" charset="0"/>
                        </a:rPr>
                        <a:t>15.9%</a:t>
                      </a:r>
                      <a:endParaRPr lang="en-US" sz="1600" dirty="0">
                        <a:latin typeface="Palatino Linotype" panose="0204050205050503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Palatino Linotype" panose="02040502050505030304" pitchFamily="18" charset="0"/>
                        </a:rPr>
                        <a:t>9.2%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181805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244805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Content Placeholder 3">
            <a:extLst>
              <a:ext uri="{FF2B5EF4-FFF2-40B4-BE49-F238E27FC236}">
                <a16:creationId xmlns:a16="http://schemas.microsoft.com/office/drawing/2014/main" id="{DFF63D36-28DF-6141-87E4-09019F20432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13898470"/>
              </p:ext>
            </p:extLst>
          </p:nvPr>
        </p:nvGraphicFramePr>
        <p:xfrm>
          <a:off x="1726406" y="1699504"/>
          <a:ext cx="8315325" cy="3458992"/>
        </p:xfrm>
        <a:graphic>
          <a:graphicData uri="http://schemas.openxmlformats.org/drawingml/2006/table">
            <a:tbl>
              <a:tblPr firstRow="1" bandRow="1">
                <a:noFill/>
                <a:tableStyleId>{5C22544A-7EE6-4342-B048-85BDC9FD1C3A}</a:tableStyleId>
              </a:tblPr>
              <a:tblGrid>
                <a:gridCol w="3160823">
                  <a:extLst>
                    <a:ext uri="{9D8B030D-6E8A-4147-A177-3AD203B41FA5}">
                      <a16:colId xmlns:a16="http://schemas.microsoft.com/office/drawing/2014/main" val="1718253432"/>
                    </a:ext>
                  </a:extLst>
                </a:gridCol>
                <a:gridCol w="2596575">
                  <a:extLst>
                    <a:ext uri="{9D8B030D-6E8A-4147-A177-3AD203B41FA5}">
                      <a16:colId xmlns:a16="http://schemas.microsoft.com/office/drawing/2014/main" val="1205455018"/>
                    </a:ext>
                  </a:extLst>
                </a:gridCol>
                <a:gridCol w="2557927">
                  <a:extLst>
                    <a:ext uri="{9D8B030D-6E8A-4147-A177-3AD203B41FA5}">
                      <a16:colId xmlns:a16="http://schemas.microsoft.com/office/drawing/2014/main" val="3703339703"/>
                    </a:ext>
                  </a:extLst>
                </a:gridCol>
              </a:tblGrid>
              <a:tr h="1056340">
                <a:tc>
                  <a:txBody>
                    <a:bodyPr/>
                    <a:lstStyle/>
                    <a:p>
                      <a:endParaRPr lang="en-US" sz="2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Palatino Linotype" panose="02040502050505030304" pitchFamily="18" charset="0"/>
                      </a:endParaRPr>
                    </a:p>
                  </a:txBody>
                  <a:tcPr marL="353844" marR="265383" marT="176922" marB="176922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Palatino Linotype" panose="02040502050505030304" pitchFamily="18" charset="0"/>
                        </a:rPr>
                        <a:t>Logistic Regression</a:t>
                      </a:r>
                    </a:p>
                  </a:txBody>
                  <a:tcPr marL="353844" marR="265383" marT="176922" marB="176922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1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Palatino Linotype" panose="02040502050505030304" pitchFamily="18" charset="0"/>
                        </a:rPr>
                        <a:t>XGBoost</a:t>
                      </a:r>
                      <a:endParaRPr lang="en-US" sz="2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Palatino Linotype" panose="02040502050505030304" pitchFamily="18" charset="0"/>
                      </a:endParaRPr>
                    </a:p>
                  </a:txBody>
                  <a:tcPr marL="353844" marR="265383" marT="176922" marB="176922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5051771"/>
                  </a:ext>
                </a:extLst>
              </a:tr>
              <a:tr h="617501">
                <a:tc>
                  <a:txBody>
                    <a:bodyPr/>
                    <a:lstStyle/>
                    <a:p>
                      <a:pPr algn="ctr"/>
                      <a:r>
                        <a:rPr lang="en-US" sz="22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Palatino Linotype" panose="02040502050505030304" pitchFamily="18" charset="0"/>
                          <a:ea typeface="+mn-ea"/>
                          <a:cs typeface="+mn-cs"/>
                        </a:rPr>
                        <a:t>% of Low-risk loans</a:t>
                      </a:r>
                    </a:p>
                  </a:txBody>
                  <a:tcPr marL="353844" marR="265383" marT="176922" marB="176922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Palatino Linotype" panose="02040502050505030304" pitchFamily="18" charset="0"/>
                        </a:rPr>
                        <a:t>83.8%</a:t>
                      </a:r>
                    </a:p>
                  </a:txBody>
                  <a:tcPr marL="353844" marR="265383" marT="176922" marB="176922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Palatino Linotype" panose="02040502050505030304" pitchFamily="18" charset="0"/>
                        </a:rPr>
                        <a:t>83.8%</a:t>
                      </a:r>
                    </a:p>
                  </a:txBody>
                  <a:tcPr marL="353844" marR="265383" marT="176922" marB="176922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6096536"/>
                  </a:ext>
                </a:extLst>
              </a:tr>
              <a:tr h="617501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Palatino Linotype" panose="02040502050505030304" pitchFamily="18" charset="0"/>
                        </a:rPr>
                        <a:t>Precision </a:t>
                      </a:r>
                    </a:p>
                  </a:txBody>
                  <a:tcPr marL="353844" marR="265383" marT="176922" marB="176922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Palatino Linotype" panose="02040502050505030304" pitchFamily="18" charset="0"/>
                        </a:rPr>
                        <a:t>90.7%</a:t>
                      </a:r>
                    </a:p>
                  </a:txBody>
                  <a:tcPr marL="353844" marR="265383" marT="176922" marB="176922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Palatino Linotype" panose="02040502050505030304" pitchFamily="18" charset="0"/>
                        </a:rPr>
                        <a:t>90.8%</a:t>
                      </a:r>
                    </a:p>
                  </a:txBody>
                  <a:tcPr marL="353844" marR="265383" marT="176922" marB="176922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8946537"/>
                  </a:ext>
                </a:extLst>
              </a:tr>
              <a:tr h="617501">
                <a:tc>
                  <a:txBody>
                    <a:bodyPr/>
                    <a:lstStyle/>
                    <a:p>
                      <a:pPr algn="ctr"/>
                      <a:r>
                        <a:rPr lang="en-US" sz="2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Palatino Linotype" panose="02040502050505030304" pitchFamily="18" charset="0"/>
                        </a:rPr>
                        <a:t>False Discovery Rate</a:t>
                      </a:r>
                    </a:p>
                  </a:txBody>
                  <a:tcPr marL="353844" marR="265383" marT="176922" marB="176922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Palatino Linotype" panose="02040502050505030304" pitchFamily="18" charset="0"/>
                        </a:rPr>
                        <a:t>9.3%</a:t>
                      </a:r>
                    </a:p>
                  </a:txBody>
                  <a:tcPr marL="353844" marR="265383" marT="176922" marB="176922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Palatino Linotype" panose="02040502050505030304" pitchFamily="18" charset="0"/>
                        </a:rPr>
                        <a:t>9.2%</a:t>
                      </a:r>
                    </a:p>
                  </a:txBody>
                  <a:tcPr marL="353844" marR="265383" marT="176922" marB="176922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18180563"/>
                  </a:ext>
                </a:extLst>
              </a:tr>
            </a:tbl>
          </a:graphicData>
        </a:graphic>
      </p:graphicFrame>
      <p:sp>
        <p:nvSpPr>
          <p:cNvPr id="10" name="Title 1">
            <a:extLst>
              <a:ext uri="{FF2B5EF4-FFF2-40B4-BE49-F238E27FC236}">
                <a16:creationId xmlns:a16="http://schemas.microsoft.com/office/drawing/2014/main" id="{3875E3D7-24A5-7E48-8C68-ECFD002407B1}"/>
              </a:ext>
            </a:extLst>
          </p:cNvPr>
          <p:cNvSpPr txBox="1">
            <a:spLocks/>
          </p:cNvSpPr>
          <p:nvPr/>
        </p:nvSpPr>
        <p:spPr>
          <a:xfrm>
            <a:off x="838200" y="636307"/>
            <a:ext cx="10091738" cy="7208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latin typeface="Palatino Linotype" panose="02040502050505030304" pitchFamily="18" charset="0"/>
              </a:rPr>
              <a:t>Classification Results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DA7B9A2-F197-D845-B667-E52F332D31F7}"/>
              </a:ext>
            </a:extLst>
          </p:cNvPr>
          <p:cNvSpPr txBox="1"/>
          <p:nvPr/>
        </p:nvSpPr>
        <p:spPr>
          <a:xfrm>
            <a:off x="1042988" y="5316157"/>
            <a:ext cx="10644324" cy="7208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>
                <a:latin typeface="Palatino Linotype" panose="02040502050505030304" pitchFamily="18" charset="0"/>
              </a:defRPr>
            </a:lvl1pPr>
            <a:lvl2pPr marL="685800" lvl="1" indent="-2286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>
                <a:latin typeface="Palatino Linotype" panose="02040502050505030304" pitchFamily="18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algn="ctr"/>
            <a:r>
              <a:rPr lang="en-US" sz="2400" dirty="0"/>
              <a:t>How can we use these classifiers improve return on investment?</a:t>
            </a:r>
          </a:p>
        </p:txBody>
      </p:sp>
    </p:spTree>
    <p:extLst>
      <p:ext uri="{BB962C8B-B14F-4D97-AF65-F5344CB8AC3E}">
        <p14:creationId xmlns:p14="http://schemas.microsoft.com/office/powerpoint/2010/main" val="6036597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21E1B14-9783-4D8D-B299-7BA23334E2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344" y="300505"/>
            <a:ext cx="10506456" cy="11978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4000" dirty="0">
                <a:latin typeface="Palatino Linotype" panose="02040502050505030304" pitchFamily="18" charset="0"/>
              </a:rPr>
              <a:t>Let’s revisit our portfolio of 100 loans </a:t>
            </a:r>
            <a:br>
              <a:rPr lang="en-US" sz="4000" dirty="0">
                <a:latin typeface="Palatino Linotype" panose="02040502050505030304" pitchFamily="18" charset="0"/>
              </a:rPr>
            </a:br>
            <a:r>
              <a:rPr lang="en-US" sz="4000" dirty="0">
                <a:latin typeface="Palatino Linotype" panose="02040502050505030304" pitchFamily="18" charset="0"/>
              </a:rPr>
              <a:t>(25 grade A, B, C and D loans)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076FDF-9C5A-4DC7-9D96-9705A5EFB3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163" y="2329790"/>
            <a:ext cx="5681220" cy="387743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96A669C-FA59-D243-A645-494F2DA6FA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4618" y="2918611"/>
            <a:ext cx="5681219" cy="195684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5D7E0AD-77D9-0C4B-8BDE-4CD9B629E3BA}"/>
              </a:ext>
            </a:extLst>
          </p:cNvPr>
          <p:cNvSpPr txBox="1"/>
          <p:nvPr/>
        </p:nvSpPr>
        <p:spPr>
          <a:xfrm>
            <a:off x="1867151" y="6022555"/>
            <a:ext cx="28192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alatino Linotype" panose="02040502050505030304" pitchFamily="18" charset="0"/>
              </a:rPr>
              <a:t>Return on Investment (%)</a:t>
            </a:r>
          </a:p>
        </p:txBody>
      </p:sp>
    </p:spTree>
    <p:extLst>
      <p:ext uri="{BB962C8B-B14F-4D97-AF65-F5344CB8AC3E}">
        <p14:creationId xmlns:p14="http://schemas.microsoft.com/office/powerpoint/2010/main" val="2828782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21E1B14-9783-4D8D-B299-7BA23334E2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950" y="365125"/>
            <a:ext cx="10610850" cy="1325563"/>
          </a:xfrm>
        </p:spPr>
        <p:txBody>
          <a:bodyPr>
            <a:normAutofit/>
          </a:bodyPr>
          <a:lstStyle/>
          <a:p>
            <a:r>
              <a:rPr lang="en-US" dirty="0">
                <a:latin typeface="Palatino Linotype" panose="02040502050505030304" pitchFamily="18" charset="0"/>
              </a:rPr>
              <a:t>How About High-risk Loans?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FFEF76-DEF4-4B29-8BAC-6BF8BC8CAB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" r="-49" b="-2"/>
          <a:stretch/>
        </p:blipFill>
        <p:spPr>
          <a:xfrm>
            <a:off x="300037" y="1904281"/>
            <a:ext cx="5915025" cy="4272681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27B4DDD-217C-4056-A269-A68D16802C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8316" y="1825625"/>
            <a:ext cx="501548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400" dirty="0">
              <a:latin typeface="Palatino Linotype" panose="02040502050505030304" pitchFamily="18" charset="0"/>
            </a:endParaRPr>
          </a:p>
          <a:p>
            <a:pPr marL="0" indent="0">
              <a:buNone/>
            </a:pPr>
            <a:r>
              <a:rPr lang="en-US" sz="2400" dirty="0">
                <a:latin typeface="Palatino Linotype" panose="02040502050505030304" pitchFamily="18" charset="0"/>
              </a:rPr>
              <a:t>Given the wide distribution in grade E and grade F loans, our classifier should do well in these categories.</a:t>
            </a:r>
          </a:p>
        </p:txBody>
      </p:sp>
    </p:spTree>
    <p:extLst>
      <p:ext uri="{BB962C8B-B14F-4D97-AF65-F5344CB8AC3E}">
        <p14:creationId xmlns:p14="http://schemas.microsoft.com/office/powerpoint/2010/main" val="30861814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E56CE23-08DD-4D39-8DA1-779D6F3490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163" y="2287181"/>
            <a:ext cx="5681220" cy="39626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4ED1C40-21D1-994C-9066-4E92812E76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4619" y="3018628"/>
            <a:ext cx="5681219" cy="195684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949B828-9BCC-DC40-BE06-C78188409EF5}"/>
              </a:ext>
            </a:extLst>
          </p:cNvPr>
          <p:cNvSpPr txBox="1"/>
          <p:nvPr/>
        </p:nvSpPr>
        <p:spPr>
          <a:xfrm>
            <a:off x="1867151" y="6065165"/>
            <a:ext cx="28192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alatino Linotype" panose="02040502050505030304" pitchFamily="18" charset="0"/>
              </a:rPr>
              <a:t>Return on Investment (%)</a:t>
            </a:r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F300BA6B-1B54-D94B-A018-10DEF6486CF9}"/>
              </a:ext>
            </a:extLst>
          </p:cNvPr>
          <p:cNvSpPr txBox="1">
            <a:spLocks/>
          </p:cNvSpPr>
          <p:nvPr/>
        </p:nvSpPr>
        <p:spPr>
          <a:xfrm>
            <a:off x="685799" y="517525"/>
            <a:ext cx="109442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Palatino Linotype" panose="02040502050505030304" pitchFamily="18" charset="0"/>
              </a:rPr>
              <a:t>The Performance on Grade E is even better.</a:t>
            </a:r>
          </a:p>
        </p:txBody>
      </p:sp>
    </p:spTree>
    <p:extLst>
      <p:ext uri="{BB962C8B-B14F-4D97-AF65-F5344CB8AC3E}">
        <p14:creationId xmlns:p14="http://schemas.microsoft.com/office/powerpoint/2010/main" val="25957716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3AE13E-EA9A-F645-BF4D-A4BF3AA72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Palatino Linotype" panose="02040502050505030304" pitchFamily="18" charset="0"/>
              </a:rPr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644744-2AA5-9B45-86C2-B8F6BCF1BF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3000" dirty="0">
                <a:latin typeface="Palatino Linotype" panose="02040502050505030304" pitchFamily="18" charset="0"/>
              </a:rPr>
              <a:t>About Us </a:t>
            </a:r>
          </a:p>
          <a:p>
            <a:pPr>
              <a:lnSpc>
                <a:spcPct val="150000"/>
              </a:lnSpc>
            </a:pPr>
            <a:r>
              <a:rPr lang="en-US" sz="3000" dirty="0">
                <a:latin typeface="Palatino Linotype" panose="02040502050505030304" pitchFamily="18" charset="0"/>
              </a:rPr>
              <a:t>P2P Lending Industry </a:t>
            </a:r>
          </a:p>
          <a:p>
            <a:pPr>
              <a:lnSpc>
                <a:spcPct val="150000"/>
              </a:lnSpc>
            </a:pPr>
            <a:r>
              <a:rPr lang="en-US" sz="3000" dirty="0">
                <a:latin typeface="Palatino Linotype" panose="02040502050505030304" pitchFamily="18" charset="0"/>
              </a:rPr>
              <a:t>How We can Help Investors </a:t>
            </a:r>
          </a:p>
          <a:p>
            <a:pPr>
              <a:lnSpc>
                <a:spcPct val="150000"/>
              </a:lnSpc>
            </a:pPr>
            <a:r>
              <a:rPr lang="en-US" sz="3000" dirty="0">
                <a:latin typeface="Palatino Linotype" panose="02040502050505030304" pitchFamily="18" charset="0"/>
              </a:rPr>
              <a:t>Future Work </a:t>
            </a:r>
          </a:p>
          <a:p>
            <a:pPr marL="0" indent="0">
              <a:lnSpc>
                <a:spcPct val="150000"/>
              </a:lnSpc>
              <a:buNone/>
            </a:pPr>
            <a:endParaRPr lang="en-US" sz="3000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75025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5E81B3E0-72A1-4946-BF73-400D3B858B78}"/>
              </a:ext>
            </a:extLst>
          </p:cNvPr>
          <p:cNvSpPr txBox="1"/>
          <p:nvPr/>
        </p:nvSpPr>
        <p:spPr>
          <a:xfrm>
            <a:off x="1917159" y="5841201"/>
            <a:ext cx="28192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alatino Linotype" panose="02040502050505030304" pitchFamily="18" charset="0"/>
              </a:rPr>
              <a:t>Return on Investment (%)</a:t>
            </a:r>
          </a:p>
        </p:txBody>
      </p:sp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3A539E84-E3E0-694A-8DD3-B1FDEC1A7E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662" y="1762977"/>
            <a:ext cx="5981700" cy="40894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A546885-4C5D-5D4D-B430-90D3654A4A82}"/>
              </a:ext>
            </a:extLst>
          </p:cNvPr>
          <p:cNvSpPr txBox="1"/>
          <p:nvPr/>
        </p:nvSpPr>
        <p:spPr>
          <a:xfrm>
            <a:off x="7814450" y="5852377"/>
            <a:ext cx="28192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alatino Linotype" panose="02040502050505030304" pitchFamily="18" charset="0"/>
              </a:rPr>
              <a:t>Return on Investment (%)</a:t>
            </a:r>
          </a:p>
        </p:txBody>
      </p:sp>
      <p:pic>
        <p:nvPicPr>
          <p:cNvPr id="22" name="Picture 21" descr="A close up of a logo&#10;&#10;Description automatically generated">
            <a:extLst>
              <a:ext uri="{FF2B5EF4-FFF2-40B4-BE49-F238E27FC236}">
                <a16:creationId xmlns:a16="http://schemas.microsoft.com/office/drawing/2014/main" id="{688B79E0-0EF2-DD40-AD1A-F8FD501BF7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2362" y="1775677"/>
            <a:ext cx="6083300" cy="4076700"/>
          </a:xfrm>
          <a:prstGeom prst="rect">
            <a:avLst/>
          </a:prstGeom>
        </p:spPr>
      </p:pic>
      <p:sp>
        <p:nvSpPr>
          <p:cNvPr id="23" name="Title 3">
            <a:extLst>
              <a:ext uri="{FF2B5EF4-FFF2-40B4-BE49-F238E27FC236}">
                <a16:creationId xmlns:a16="http://schemas.microsoft.com/office/drawing/2014/main" id="{AC9F3B05-D2F3-404A-83B5-A2DE7B71B0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089" y="365125"/>
            <a:ext cx="10872786" cy="132556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Palatino Linotype" panose="02040502050505030304" pitchFamily="18" charset="0"/>
              </a:rPr>
              <a:t>Classifier Improved Mixed Grade Significantly</a:t>
            </a:r>
          </a:p>
        </p:txBody>
      </p:sp>
    </p:spTree>
    <p:extLst>
      <p:ext uri="{BB962C8B-B14F-4D97-AF65-F5344CB8AC3E}">
        <p14:creationId xmlns:p14="http://schemas.microsoft.com/office/powerpoint/2010/main" val="23273046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8AE1387-9523-3C4E-AC06-82FA78F5F5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6"/>
            <a:ext cx="6586491" cy="1676603"/>
          </a:xfrm>
        </p:spPr>
        <p:txBody>
          <a:bodyPr>
            <a:normAutofit/>
          </a:bodyPr>
          <a:lstStyle/>
          <a:p>
            <a:r>
              <a:rPr lang="en-US" dirty="0">
                <a:latin typeface="Palatino Linotype" panose="02040502050505030304" pitchFamily="18" charset="0"/>
              </a:rPr>
              <a:t>Future Work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2FB680-170F-B54C-BFB8-42F04E9F55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796" r="-1" b="-1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8FEF1C-9279-1C4B-A613-3C4A46DC32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31" y="2438400"/>
            <a:ext cx="6586489" cy="3785419"/>
          </a:xfrm>
        </p:spPr>
        <p:txBody>
          <a:bodyPr>
            <a:normAutofit/>
          </a:bodyPr>
          <a:lstStyle/>
          <a:p>
            <a:r>
              <a:rPr lang="en-US" sz="2400">
                <a:latin typeface="Palatino Linotype" panose="02040502050505030304" pitchFamily="18" charset="0"/>
              </a:rPr>
              <a:t>Back-history testing to analyze robustness of the model over time</a:t>
            </a:r>
          </a:p>
          <a:p>
            <a:r>
              <a:rPr lang="en-US" sz="2400">
                <a:latin typeface="Palatino Linotype" panose="02040502050505030304" pitchFamily="18" charset="0"/>
              </a:rPr>
              <a:t>Expand the model to incorporate rest of the 150 features</a:t>
            </a:r>
          </a:p>
          <a:p>
            <a:r>
              <a:rPr lang="en-US" sz="2400">
                <a:latin typeface="Palatino Linotype" panose="02040502050505030304" pitchFamily="18" charset="0"/>
              </a:rPr>
              <a:t>Survival Analysis</a:t>
            </a:r>
          </a:p>
          <a:p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31726630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091BC93-0F93-4B31-B0A7-C386C25ACA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3F1AA8C1-9C69-497A-B8EA-080DA5A169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6700" dirty="0">
                <a:solidFill>
                  <a:schemeClr val="bg1"/>
                </a:solidFill>
                <a:latin typeface="Palatino Linotype" panose="02040502050505030304" pitchFamily="18" charset="0"/>
              </a:rPr>
              <a:t>About the Authors</a:t>
            </a:r>
            <a:endParaRPr lang="en-US" sz="4400" dirty="0">
              <a:solidFill>
                <a:schemeClr val="bg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849C6F-911D-2143-B27D-D264E90675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117541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latin typeface="Palatino Linotype" panose="02040502050505030304" pitchFamily="18" charset="0"/>
              </a:rPr>
              <a:t>If you would like to learn more about the authors, please check out our LinkedIn pages</a:t>
            </a:r>
          </a:p>
          <a:p>
            <a:endParaRPr lang="en-US" dirty="0">
              <a:solidFill>
                <a:schemeClr val="bg1"/>
              </a:solidFill>
              <a:latin typeface="Palatino Linotype" panose="02040502050505030304" pitchFamily="18" charset="0"/>
            </a:endParaRPr>
          </a:p>
          <a:p>
            <a:r>
              <a:rPr lang="en-US" dirty="0">
                <a:solidFill>
                  <a:schemeClr val="bg1"/>
                </a:solidFill>
                <a:latin typeface="Palatino Linotype" panose="02040502050505030304" pitchFamily="18" charset="0"/>
              </a:rPr>
              <a:t>Jamie Anderson: </a:t>
            </a:r>
            <a:r>
              <a:rPr lang="en-US" dirty="0">
                <a:hlinkClick r:id="rId3"/>
              </a:rPr>
              <a:t>in/james-anderson-b3519711b/</a:t>
            </a:r>
            <a:endParaRPr lang="en-US" dirty="0"/>
          </a:p>
          <a:p>
            <a:r>
              <a:rPr lang="en-US" dirty="0">
                <a:solidFill>
                  <a:schemeClr val="bg1"/>
                </a:solidFill>
                <a:latin typeface="Palatino Linotype" panose="02040502050505030304" pitchFamily="18" charset="0"/>
              </a:rPr>
              <a:t>Jon Harris: </a:t>
            </a:r>
            <a:r>
              <a:rPr lang="en-US" dirty="0">
                <a:hlinkClick r:id="rId4"/>
              </a:rPr>
              <a:t>in/jonharriseit/</a:t>
            </a:r>
            <a:endParaRPr lang="en-US" dirty="0"/>
          </a:p>
          <a:p>
            <a:r>
              <a:rPr lang="en-US" dirty="0">
                <a:solidFill>
                  <a:schemeClr val="bg1"/>
                </a:solidFill>
                <a:latin typeface="Palatino Linotype" panose="02040502050505030304" pitchFamily="18" charset="0"/>
              </a:rPr>
              <a:t>Vincent Ji: </a:t>
            </a:r>
            <a:r>
              <a:rPr lang="en-US" dirty="0">
                <a:hlinkClick r:id="rId5"/>
              </a:rPr>
              <a:t>in/vincent-ji-5880a213/</a:t>
            </a:r>
            <a:endParaRPr lang="en-US" dirty="0">
              <a:solidFill>
                <a:schemeClr val="bg1"/>
              </a:solidFill>
              <a:latin typeface="Palatino Linotype" panose="02040502050505030304" pitchFamily="18" charset="0"/>
            </a:endParaRPr>
          </a:p>
          <a:p>
            <a:r>
              <a:rPr lang="en-US" dirty="0">
                <a:solidFill>
                  <a:schemeClr val="bg1"/>
                </a:solidFill>
                <a:latin typeface="Palatino Linotype" panose="02040502050505030304" pitchFamily="18" charset="0"/>
              </a:rPr>
              <a:t>Joe Lu: </a:t>
            </a:r>
            <a:r>
              <a:rPr lang="en-US" dirty="0">
                <a:solidFill>
                  <a:schemeClr val="bg1"/>
                </a:solidFill>
                <a:latin typeface="Palatino Linotype" panose="02040502050505030304" pitchFamily="18" charset="0"/>
                <a:hlinkClick r:id="rId6"/>
              </a:rPr>
              <a:t>in/joezlu/</a:t>
            </a:r>
            <a:endParaRPr lang="en-US" dirty="0">
              <a:solidFill>
                <a:schemeClr val="bg1"/>
              </a:solidFill>
              <a:latin typeface="Palatino Linotype" panose="02040502050505030304" pitchFamily="18" charset="0"/>
            </a:endParaRPr>
          </a:p>
          <a:p>
            <a:endParaRPr lang="en-US" dirty="0">
              <a:solidFill>
                <a:schemeClr val="bg1">
                  <a:lumMod val="95000"/>
                </a:schemeClr>
              </a:solidFill>
              <a:latin typeface="Palatino Linotype" panose="02040502050505030304" pitchFamily="18" charset="0"/>
            </a:endParaRPr>
          </a:p>
          <a:p>
            <a:pPr marL="0" indent="0">
              <a:buNone/>
            </a:pP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48AED04-6384-4E62-9ABF-2A6D3CC21CE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58905" y="6197600"/>
            <a:ext cx="3633095" cy="6604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00C0F1C-C3EB-C548-A5E4-AB108C361A6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6197600"/>
            <a:ext cx="3086100" cy="66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8990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8E77E1-1BE0-E247-BF4B-D711F6774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17676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35384041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2AAFF-170D-4935-AB83-25A1E11B40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6981" y="384614"/>
            <a:ext cx="8002742" cy="618183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latin typeface="Palatino Linotype" panose="02040502050505030304" pitchFamily="18" charset="0"/>
              </a:rPr>
              <a:t>Explosive Growth of P2P Lending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402CA40-F738-4818-8FC5-AFC86F851C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2651" y="1069299"/>
            <a:ext cx="7750702" cy="4958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8077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BAF6D-C53C-42F7-92AB-4091492DE5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8332" y="82967"/>
            <a:ext cx="10515600" cy="1325563"/>
          </a:xfrm>
        </p:spPr>
        <p:txBody>
          <a:bodyPr/>
          <a:lstStyle/>
          <a:p>
            <a:r>
              <a:rPr lang="en-US" dirty="0">
                <a:latin typeface="Palatino Linotype" panose="02040502050505030304" pitchFamily="18" charset="0"/>
              </a:rPr>
              <a:t>Choosing a Loan as an Investor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60AB035-AE2E-BC44-BA4D-801B65D3FF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377" y="1285384"/>
            <a:ext cx="7461676" cy="509253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E406CD7-9BBF-4113-BE47-D3EDA6BC3F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0644" y="1281738"/>
            <a:ext cx="3077284" cy="4335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8721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BAF6D-C53C-42F7-92AB-4091492DE5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8332" y="82967"/>
            <a:ext cx="10515600" cy="1325563"/>
          </a:xfrm>
        </p:spPr>
        <p:txBody>
          <a:bodyPr/>
          <a:lstStyle/>
          <a:p>
            <a:r>
              <a:rPr lang="en-US" dirty="0">
                <a:latin typeface="Palatino Linotype" panose="02040502050505030304" pitchFamily="18" charset="0"/>
              </a:rPr>
              <a:t>Choosing a Loan as an Investor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406CD7-9BBF-4113-BE47-D3EDA6BC3F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2174" y="1306286"/>
            <a:ext cx="3223052" cy="45406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732EC67-AA2E-024A-883C-A15A9DB5EB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369" y="1175657"/>
            <a:ext cx="6900927" cy="5428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9567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58883A-5880-4562-B159-8847B8776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9682" y="482138"/>
            <a:ext cx="6430856" cy="656991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latin typeface="Palatino Linotype" panose="02040502050505030304" pitchFamily="18" charset="0"/>
              </a:rPr>
              <a:t>Loan Criterion: Term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6E4748B-4655-45C1-9716-C86155F104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7618" y="1205582"/>
            <a:ext cx="7097010" cy="5103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6511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58883A-5880-4562-B159-8847B8776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2562" y="543098"/>
            <a:ext cx="6430856" cy="729035"/>
          </a:xfrm>
        </p:spPr>
        <p:txBody>
          <a:bodyPr/>
          <a:lstStyle/>
          <a:p>
            <a:pPr algn="ctr"/>
            <a:r>
              <a:rPr lang="en-US" dirty="0">
                <a:latin typeface="Palatino Linotype" panose="02040502050505030304" pitchFamily="18" charset="0"/>
              </a:rPr>
              <a:t>Loan Criterion: Term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DB4CC6-A058-4565-A80E-C8D6279C8A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2562" y="1205631"/>
            <a:ext cx="5959180" cy="5200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1640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58883A-5880-4562-B159-8847B8776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9538" y="472704"/>
            <a:ext cx="6430856" cy="828154"/>
          </a:xfrm>
        </p:spPr>
        <p:txBody>
          <a:bodyPr/>
          <a:lstStyle/>
          <a:p>
            <a:pPr algn="ctr"/>
            <a:r>
              <a:rPr lang="en-US" dirty="0">
                <a:latin typeface="Palatino Linotype" panose="02040502050505030304" pitchFamily="18" charset="0"/>
              </a:rPr>
              <a:t>Loan Criterion: Grade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CE26E76-5EB7-4F51-8066-4BE561CD9D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2636" y="1310257"/>
            <a:ext cx="4284660" cy="4673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9089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39772440-BA4F-474E-BAA8-11273C2616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r>
              <a:rPr lang="en-US" dirty="0">
                <a:latin typeface="Palatino Linotype" panose="02040502050505030304" pitchFamily="18" charset="0"/>
              </a:rPr>
              <a:t>About Us (TARP, LLC)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B6F97A62-A6C5-4BF2-AD03-7A330A0CB3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31" y="2438400"/>
            <a:ext cx="6586489" cy="3785419"/>
          </a:xfrm>
        </p:spPr>
        <p:txBody>
          <a:bodyPr>
            <a:normAutofit/>
          </a:bodyPr>
          <a:lstStyle/>
          <a:p>
            <a:r>
              <a:rPr lang="en-US" sz="2000">
                <a:latin typeface="Palatino Linotype" panose="02040502050505030304" pitchFamily="18" charset="0"/>
              </a:rPr>
              <a:t>TARP, LLC is an investment advisory firm, powered by data science</a:t>
            </a:r>
          </a:p>
          <a:p>
            <a:pPr marL="0" indent="0">
              <a:buNone/>
            </a:pPr>
            <a:endParaRPr lang="en-US" sz="2000">
              <a:latin typeface="Palatino Linotype" panose="02040502050505030304" pitchFamily="18" charset="0"/>
            </a:endParaRPr>
          </a:p>
          <a:p>
            <a:r>
              <a:rPr lang="en-US" sz="2000">
                <a:latin typeface="Palatino Linotype" panose="02040502050505030304" pitchFamily="18" charset="0"/>
              </a:rPr>
              <a:t>Our goals:</a:t>
            </a:r>
          </a:p>
          <a:p>
            <a:pPr lvl="1">
              <a:buFont typeface="Wingdings" pitchFamily="2" charset="2"/>
              <a:buChar char="§"/>
            </a:pPr>
            <a:r>
              <a:rPr lang="en-US" sz="2000">
                <a:latin typeface="Palatino Linotype" panose="02040502050505030304" pitchFamily="18" charset="0"/>
              </a:rPr>
              <a:t>Help investors understand opportunities in P2P lending</a:t>
            </a:r>
          </a:p>
          <a:p>
            <a:pPr lvl="1">
              <a:buFont typeface="Wingdings" pitchFamily="2" charset="2"/>
              <a:buChar char="§"/>
            </a:pPr>
            <a:r>
              <a:rPr lang="en-US" sz="2000">
                <a:latin typeface="Palatino Linotype" panose="02040502050505030304" pitchFamily="18" charset="0"/>
              </a:rPr>
              <a:t>Invest their capital in more systematic manner, using data visualizations and machine learning models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9C6DB7A-99AD-D24C-94A3-54A8A3B202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978" r="1" b="5558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cxnSp>
        <p:nvCxnSpPr>
          <p:cNvPr id="35" name="Straight Connector 17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32E1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91093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Palatino" pitchFamily="2" charset="77"/>
                <a:ea typeface="Palatino" pitchFamily="2" charset="77"/>
              </a:rPr>
              <a:t>Classifier Selection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Palatino" pitchFamily="2" charset="77"/>
                <a:ea typeface="Palatino" pitchFamily="2" charset="77"/>
              </a:rPr>
              <a:t>Decision Tree algorithms or CART (</a:t>
            </a:r>
            <a:r>
              <a:rPr lang="en-US" b="1" dirty="0">
                <a:latin typeface="Palatino" pitchFamily="2" charset="77"/>
                <a:ea typeface="Palatino" pitchFamily="2" charset="77"/>
              </a:rPr>
              <a:t>C</a:t>
            </a:r>
            <a:r>
              <a:rPr lang="en-US" dirty="0">
                <a:latin typeface="Palatino" pitchFamily="2" charset="77"/>
                <a:ea typeface="Palatino" pitchFamily="2" charset="77"/>
              </a:rPr>
              <a:t>lassification </a:t>
            </a:r>
            <a:r>
              <a:rPr lang="en-US" b="1" dirty="0">
                <a:latin typeface="Palatino" pitchFamily="2" charset="77"/>
                <a:ea typeface="Palatino" pitchFamily="2" charset="77"/>
              </a:rPr>
              <a:t>a</a:t>
            </a:r>
            <a:r>
              <a:rPr lang="en-US" dirty="0">
                <a:latin typeface="Palatino" pitchFamily="2" charset="77"/>
                <a:ea typeface="Palatino" pitchFamily="2" charset="77"/>
              </a:rPr>
              <a:t>nd </a:t>
            </a:r>
            <a:r>
              <a:rPr lang="en-US" b="1" dirty="0">
                <a:latin typeface="Palatino" pitchFamily="2" charset="77"/>
                <a:ea typeface="Palatino" pitchFamily="2" charset="77"/>
              </a:rPr>
              <a:t>R</a:t>
            </a:r>
            <a:r>
              <a:rPr lang="en-US" dirty="0">
                <a:latin typeface="Palatino" pitchFamily="2" charset="77"/>
                <a:ea typeface="Palatino" pitchFamily="2" charset="77"/>
              </a:rPr>
              <a:t>egression </a:t>
            </a:r>
            <a:r>
              <a:rPr lang="en-US" b="1" dirty="0">
                <a:latin typeface="Palatino" pitchFamily="2" charset="77"/>
                <a:ea typeface="Palatino" pitchFamily="2" charset="77"/>
              </a:rPr>
              <a:t>T</a:t>
            </a:r>
            <a:r>
              <a:rPr lang="en-US" dirty="0">
                <a:latin typeface="Palatino" pitchFamily="2" charset="77"/>
                <a:ea typeface="Palatino" pitchFamily="2" charset="77"/>
              </a:rPr>
              <a:t>rees) are a very useful supervised learning method</a:t>
            </a:r>
          </a:p>
          <a:p>
            <a:pPr lvl="1"/>
            <a:r>
              <a:rPr lang="en-US" sz="2800" dirty="0">
                <a:latin typeface="Palatino" pitchFamily="2" charset="77"/>
                <a:ea typeface="Palatino" pitchFamily="2" charset="77"/>
              </a:rPr>
              <a:t>High-accuracy, stability and interpretability</a:t>
            </a:r>
          </a:p>
          <a:p>
            <a:pPr lvl="1"/>
            <a:r>
              <a:rPr lang="en-US" sz="2800" dirty="0">
                <a:latin typeface="Palatino" pitchFamily="2" charset="77"/>
                <a:ea typeface="Palatino" pitchFamily="2" charset="77"/>
              </a:rPr>
              <a:t>Can handle non-linear relationships </a:t>
            </a:r>
          </a:p>
          <a:p>
            <a:pPr lvl="1"/>
            <a:r>
              <a:rPr lang="en-US" sz="2800" dirty="0">
                <a:latin typeface="Palatino" pitchFamily="2" charset="77"/>
                <a:ea typeface="Palatino" pitchFamily="2" charset="77"/>
              </a:rPr>
              <a:t>Very compatible with ensemble learning methods</a:t>
            </a:r>
          </a:p>
          <a:p>
            <a:r>
              <a:rPr lang="en-US" sz="3200" dirty="0">
                <a:latin typeface="Palatino" pitchFamily="2" charset="77"/>
                <a:ea typeface="Palatino" pitchFamily="2" charset="77"/>
              </a:rPr>
              <a:t>Ensemble learning methods: Use multiple learning algorithms to improve predictive power</a:t>
            </a:r>
          </a:p>
          <a:p>
            <a:endParaRPr lang="en-US" sz="3200" dirty="0">
              <a:latin typeface="Palatino" pitchFamily="2" charset="77"/>
              <a:ea typeface="Palatino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1579790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Palatino" pitchFamily="2" charset="77"/>
                <a:ea typeface="Palatino" pitchFamily="2" charset="77"/>
              </a:rPr>
              <a:t>Decision Trees: Boosting vs. Bagging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05800" y="2454835"/>
            <a:ext cx="3036794" cy="34417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6863" y="2467535"/>
            <a:ext cx="2971800" cy="34417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545781" y="6393694"/>
            <a:ext cx="15275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Source: </a:t>
            </a:r>
            <a:r>
              <a:rPr lang="en-US" sz="1400" dirty="0">
                <a:hlinkClick r:id="rId4"/>
              </a:rPr>
              <a:t>quantdare</a:t>
            </a:r>
            <a:endParaRPr lang="en-US" sz="1400" dirty="0"/>
          </a:p>
          <a:p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633854" y="1614272"/>
            <a:ext cx="49460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Random Forest is an example of bagging (</a:t>
            </a:r>
            <a:r>
              <a:rPr lang="en-US" b="1" dirty="0"/>
              <a:t>B</a:t>
            </a:r>
            <a:r>
              <a:rPr lang="en-US" dirty="0"/>
              <a:t>ootstrapping and A</a:t>
            </a:r>
            <a:r>
              <a:rPr lang="en-US" b="1" dirty="0"/>
              <a:t>ggregating</a:t>
            </a:r>
            <a:r>
              <a:rPr lang="en-US" dirty="0"/>
              <a:t>)</a:t>
            </a:r>
          </a:p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92727" y="1690688"/>
            <a:ext cx="333894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Palatino" pitchFamily="2" charset="77"/>
                <a:ea typeface="Palatino" pitchFamily="2" charset="77"/>
              </a:rPr>
              <a:t>Boosting and Bagging are two different approaches to generating classifiers for ensemble learning</a:t>
            </a:r>
          </a:p>
          <a:p>
            <a:endParaRPr lang="en-US" dirty="0">
              <a:latin typeface="Palatino" pitchFamily="2" charset="77"/>
              <a:ea typeface="Palatino" pitchFamily="2" charset="77"/>
            </a:endParaRPr>
          </a:p>
          <a:p>
            <a:r>
              <a:rPr lang="en-US" dirty="0">
                <a:latin typeface="Palatino" pitchFamily="2" charset="77"/>
                <a:ea typeface="Palatino" pitchFamily="2" charset="77"/>
              </a:rPr>
              <a:t>For boosting algorithms, after a classifier is trained on the data, the weights of the observations it misclassified are increased </a:t>
            </a:r>
          </a:p>
          <a:p>
            <a:endParaRPr lang="en-US" dirty="0">
              <a:latin typeface="Palatino" pitchFamily="2" charset="77"/>
              <a:ea typeface="Palatino" pitchFamily="2" charset="77"/>
            </a:endParaRPr>
          </a:p>
          <a:p>
            <a:r>
              <a:rPr lang="en-US" dirty="0">
                <a:latin typeface="Palatino" pitchFamily="2" charset="77"/>
                <a:ea typeface="Palatino" pitchFamily="2" charset="77"/>
              </a:rPr>
              <a:t>The next classifier is then trained on the observations with the weights adjusted based on the results of the prior classifier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239491" y="1614272"/>
            <a:ext cx="33943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XGBoost and Gradient Boosting are examples of Boosting</a:t>
            </a:r>
          </a:p>
        </p:txBody>
      </p:sp>
    </p:spTree>
    <p:extLst>
      <p:ext uri="{BB962C8B-B14F-4D97-AF65-F5344CB8AC3E}">
        <p14:creationId xmlns:p14="http://schemas.microsoft.com/office/powerpoint/2010/main" val="7024647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Palatino" pitchFamily="2" charset="77"/>
                <a:ea typeface="Palatino" pitchFamily="2" charset="77"/>
              </a:rPr>
              <a:t>Boosting: Classification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43743" y="1708926"/>
            <a:ext cx="3809710" cy="394051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3454" y="1828800"/>
            <a:ext cx="3462878" cy="387658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38200" y="1981200"/>
            <a:ext cx="309649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atin typeface="Palatino" pitchFamily="2" charset="77"/>
                <a:ea typeface="Palatino" pitchFamily="2" charset="77"/>
              </a:defRPr>
            </a:lvl1pPr>
          </a:lstStyle>
          <a:p>
            <a:r>
              <a:rPr lang="en-US" dirty="0"/>
              <a:t>Unlike Bagging which takes a simple average of its classifiers to make prediction, Boosting also generates classifier weights during the training stage which it uses to weight classifiers and make predictions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659090" y="6096000"/>
            <a:ext cx="19534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</a:t>
            </a:r>
            <a:r>
              <a:rPr lang="en-US" dirty="0">
                <a:hlinkClick r:id="rId4"/>
              </a:rPr>
              <a:t>quantdare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64016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Palatino" pitchFamily="2" charset="77"/>
                <a:ea typeface="Palatino" pitchFamily="2" charset="77"/>
              </a:rPr>
              <a:t>Gradient Boosting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938514"/>
          </a:xfrm>
          <a:noFill/>
        </p:spPr>
        <p:txBody>
          <a:bodyPr wrap="square" rtlCol="0">
            <a:spAutoFit/>
          </a:bodyPr>
          <a:lstStyle/>
          <a:p>
            <a:pPr marL="0"/>
            <a:r>
              <a:rPr lang="en-US" sz="2400" dirty="0">
                <a:latin typeface="Palatino" pitchFamily="2" charset="77"/>
                <a:ea typeface="Palatino" pitchFamily="2" charset="77"/>
              </a:rPr>
              <a:t>There are different types of Boosting, (training multiple ”weak learners” sequentially to improve model predictions)</a:t>
            </a:r>
          </a:p>
          <a:p>
            <a:pPr marL="0"/>
            <a:r>
              <a:rPr lang="en-US" sz="2400" dirty="0">
                <a:latin typeface="Palatino" pitchFamily="2" charset="77"/>
                <a:ea typeface="Palatino" pitchFamily="2" charset="77"/>
              </a:rPr>
              <a:t>XGBoost uses Gradient Boosting but in the recent past other forms of Boosting such as </a:t>
            </a:r>
            <a:r>
              <a:rPr lang="en-US" sz="2400" dirty="0" err="1">
                <a:latin typeface="Palatino" pitchFamily="2" charset="77"/>
                <a:ea typeface="Palatino" pitchFamily="2" charset="77"/>
              </a:rPr>
              <a:t>AdaBoost</a:t>
            </a:r>
            <a:r>
              <a:rPr lang="en-US" sz="2400" dirty="0">
                <a:latin typeface="Palatino" pitchFamily="2" charset="77"/>
                <a:ea typeface="Palatino" pitchFamily="2" charset="77"/>
              </a:rPr>
              <a:t> (Adaptive Boosting) were popular</a:t>
            </a:r>
          </a:p>
          <a:p>
            <a:pPr marL="0"/>
            <a:r>
              <a:rPr lang="en-US" sz="2400" dirty="0">
                <a:latin typeface="Palatino" pitchFamily="2" charset="77"/>
                <a:ea typeface="Palatino" pitchFamily="2" charset="77"/>
              </a:rPr>
              <a:t>Gradient Boosting is a type of Boosting which uses gradient descent as its loss function </a:t>
            </a:r>
          </a:p>
          <a:p>
            <a:pPr marL="0"/>
            <a:r>
              <a:rPr lang="en-US" sz="2400" dirty="0">
                <a:latin typeface="Palatino" pitchFamily="2" charset="77"/>
                <a:ea typeface="Palatino" pitchFamily="2" charset="77"/>
              </a:rPr>
              <a:t>Rather than training the next classifier on a re-weighted set of observations as in </a:t>
            </a:r>
            <a:r>
              <a:rPr lang="en-US" sz="2400" dirty="0" err="1">
                <a:latin typeface="Palatino" pitchFamily="2" charset="77"/>
                <a:ea typeface="Palatino" pitchFamily="2" charset="77"/>
              </a:rPr>
              <a:t>AdaBoost</a:t>
            </a:r>
            <a:r>
              <a:rPr lang="en-US" sz="2400" dirty="0">
                <a:latin typeface="Palatino" pitchFamily="2" charset="77"/>
                <a:ea typeface="Palatino" pitchFamily="2" charset="77"/>
              </a:rPr>
              <a:t>, Gradient Descent takes the errors/residuals of the previous classifier and trains on that</a:t>
            </a:r>
          </a:p>
          <a:p>
            <a:pPr marL="0"/>
            <a:endParaRPr lang="en-US" sz="2400" dirty="0">
              <a:latin typeface="Palatino" pitchFamily="2" charset="77"/>
              <a:ea typeface="Palatino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8497353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Palatino" pitchFamily="2" charset="77"/>
                <a:ea typeface="Palatino" pitchFamily="2" charset="77"/>
              </a:rPr>
              <a:t>What is XGBoost?</a:t>
            </a:r>
            <a:br>
              <a:rPr lang="en-US" dirty="0">
                <a:latin typeface="Palatino" pitchFamily="2" charset="77"/>
                <a:ea typeface="Palatino" pitchFamily="2" charset="77"/>
              </a:rPr>
            </a:br>
            <a:r>
              <a:rPr lang="en-US" sz="3900" dirty="0">
                <a:latin typeface="Palatino" pitchFamily="2" charset="77"/>
                <a:ea typeface="Palatino" pitchFamily="2" charset="77"/>
              </a:rPr>
              <a:t>(</a:t>
            </a:r>
            <a:r>
              <a:rPr lang="en-US" sz="3900" dirty="0" err="1">
                <a:latin typeface="Palatino" pitchFamily="2" charset="77"/>
                <a:ea typeface="Palatino" pitchFamily="2" charset="77"/>
              </a:rPr>
              <a:t>e</a:t>
            </a:r>
            <a:r>
              <a:rPr lang="en-US" sz="3900" b="1" dirty="0" err="1">
                <a:latin typeface="Palatino" pitchFamily="2" charset="77"/>
                <a:ea typeface="Palatino" pitchFamily="2" charset="77"/>
              </a:rPr>
              <a:t>X</a:t>
            </a:r>
            <a:r>
              <a:rPr lang="en-US" sz="3900" dirty="0" err="1">
                <a:latin typeface="Palatino" pitchFamily="2" charset="77"/>
                <a:ea typeface="Palatino" pitchFamily="2" charset="77"/>
              </a:rPr>
              <a:t>treme</a:t>
            </a:r>
            <a:r>
              <a:rPr lang="en-US" sz="3900" dirty="0">
                <a:latin typeface="Palatino" pitchFamily="2" charset="77"/>
                <a:ea typeface="Palatino" pitchFamily="2" charset="77"/>
              </a:rPr>
              <a:t> </a:t>
            </a:r>
            <a:r>
              <a:rPr lang="en-US" sz="3900" b="1" dirty="0">
                <a:latin typeface="Palatino" pitchFamily="2" charset="77"/>
                <a:ea typeface="Palatino" pitchFamily="2" charset="77"/>
              </a:rPr>
              <a:t>G</a:t>
            </a:r>
            <a:r>
              <a:rPr lang="en-US" sz="3900" dirty="0">
                <a:latin typeface="Palatino" pitchFamily="2" charset="77"/>
                <a:ea typeface="Palatino" pitchFamily="2" charset="77"/>
              </a:rPr>
              <a:t>radient Boosting)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i="1" dirty="0">
                <a:latin typeface="Palatino" pitchFamily="2" charset="77"/>
                <a:ea typeface="Palatino" pitchFamily="2" charset="77"/>
              </a:rPr>
              <a:t>“The name XGBoost, though, actually refers to the engineering goal to push the limit of computations resources for boosted tree algorithms. Which is the reason why many people use </a:t>
            </a:r>
            <a:r>
              <a:rPr lang="en-US" i="1" dirty="0" err="1">
                <a:latin typeface="Palatino" pitchFamily="2" charset="77"/>
                <a:ea typeface="Palatino" pitchFamily="2" charset="77"/>
              </a:rPr>
              <a:t>xgboost</a:t>
            </a:r>
            <a:r>
              <a:rPr lang="en-US" i="1" dirty="0">
                <a:latin typeface="Palatino" pitchFamily="2" charset="77"/>
                <a:ea typeface="Palatino" pitchFamily="2" charset="77"/>
              </a:rPr>
              <a:t>.”</a:t>
            </a:r>
            <a:r>
              <a:rPr lang="en-US" dirty="0">
                <a:latin typeface="Palatino" pitchFamily="2" charset="77"/>
                <a:ea typeface="Palatino" pitchFamily="2" charset="77"/>
              </a:rPr>
              <a:t>— </a:t>
            </a:r>
            <a:r>
              <a:rPr lang="en-US" dirty="0" err="1">
                <a:latin typeface="Palatino" pitchFamily="2" charset="77"/>
                <a:ea typeface="Palatino" pitchFamily="2" charset="77"/>
              </a:rPr>
              <a:t>Tianqi</a:t>
            </a:r>
            <a:r>
              <a:rPr lang="en-US" dirty="0">
                <a:latin typeface="Palatino" pitchFamily="2" charset="77"/>
                <a:ea typeface="Palatino" pitchFamily="2" charset="77"/>
              </a:rPr>
              <a:t> Chen</a:t>
            </a:r>
          </a:p>
          <a:p>
            <a:pPr marL="0" indent="0" algn="ctr">
              <a:buNone/>
            </a:pPr>
            <a:endParaRPr lang="en-US" dirty="0">
              <a:latin typeface="Palatino" pitchFamily="2" charset="77"/>
              <a:ea typeface="Palatino" pitchFamily="2" charset="77"/>
            </a:endParaRPr>
          </a:p>
          <a:p>
            <a:r>
              <a:rPr lang="en-US" dirty="0">
                <a:latin typeface="Palatino" pitchFamily="2" charset="77"/>
                <a:ea typeface="Palatino" pitchFamily="2" charset="77"/>
              </a:rPr>
              <a:t>XGBoost is a library for the implementation of gradient boosted decision trees designed for speed and performance created by </a:t>
            </a:r>
            <a:r>
              <a:rPr lang="en-US" dirty="0" err="1">
                <a:latin typeface="Palatino" pitchFamily="2" charset="77"/>
                <a:ea typeface="Palatino" pitchFamily="2" charset="77"/>
              </a:rPr>
              <a:t>Tianqi</a:t>
            </a:r>
            <a:r>
              <a:rPr lang="en-US" dirty="0">
                <a:latin typeface="Palatino" pitchFamily="2" charset="77"/>
                <a:ea typeface="Palatino" pitchFamily="2" charset="77"/>
              </a:rPr>
              <a:t> Chen </a:t>
            </a:r>
          </a:p>
          <a:p>
            <a:endParaRPr lang="en-US" dirty="0">
              <a:latin typeface="Palatino" pitchFamily="2" charset="77"/>
              <a:ea typeface="Palatino" pitchFamily="2" charset="77"/>
            </a:endParaRPr>
          </a:p>
          <a:p>
            <a:endParaRPr lang="en-US" dirty="0">
              <a:latin typeface="Palatino" pitchFamily="2" charset="77"/>
              <a:ea typeface="Palatino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0162814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Palatino" pitchFamily="2" charset="77"/>
                <a:ea typeface="Palatino" pitchFamily="2" charset="77"/>
              </a:rPr>
              <a:t>Decision Trees: XGBoost vs. Random Forest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Palatino" pitchFamily="2" charset="77"/>
                <a:ea typeface="Palatino" pitchFamily="2" charset="77"/>
              </a:rPr>
              <a:t>Gradient Boosting and Random Forest are both ensemble learning methods which use the outputs of many decision trees to make predictions</a:t>
            </a:r>
          </a:p>
          <a:p>
            <a:r>
              <a:rPr lang="en-US" dirty="0">
                <a:latin typeface="Palatino" pitchFamily="2" charset="77"/>
                <a:ea typeface="Palatino" pitchFamily="2" charset="77"/>
              </a:rPr>
              <a:t>Gradient Boosting as a type of Boosting method, uses the errors made by previous tree to fit a new tree. Since the new predictor is fit to residuals from the previous tree, </a:t>
            </a:r>
            <a:r>
              <a:rPr lang="en-US" i="1" dirty="0">
                <a:latin typeface="Palatino" pitchFamily="2" charset="77"/>
                <a:ea typeface="Palatino" pitchFamily="2" charset="77"/>
              </a:rPr>
              <a:t>Gradient Boosting grows trees sequentially</a:t>
            </a:r>
          </a:p>
          <a:p>
            <a:r>
              <a:rPr lang="en-US" dirty="0">
                <a:latin typeface="Palatino" pitchFamily="2" charset="77"/>
                <a:ea typeface="Palatino" pitchFamily="2" charset="77"/>
              </a:rPr>
              <a:t>Random Forest trains full decision trees on random samples of the data set. Using random samples and growing trees that are uncorrelated, </a:t>
            </a:r>
            <a:r>
              <a:rPr lang="en-US" i="1" dirty="0">
                <a:latin typeface="Palatino" pitchFamily="2" charset="77"/>
                <a:ea typeface="Palatino" pitchFamily="2" charset="77"/>
              </a:rPr>
              <a:t>Random Forest grows trees in parallel </a:t>
            </a:r>
          </a:p>
          <a:p>
            <a:endParaRPr lang="en-US" dirty="0">
              <a:latin typeface="Palatino" pitchFamily="2" charset="77"/>
              <a:ea typeface="Palatino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1506150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2AAFF-170D-4935-AB83-25A1E11B40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r>
              <a:rPr lang="en-US" sz="4100" dirty="0">
                <a:latin typeface="Palatino Linotype" panose="02040502050505030304" pitchFamily="18" charset="0"/>
              </a:rPr>
              <a:t>Explosive Growth of P2P Lending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881EB9-FD82-49B8-B372-EEEF629F0A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31" y="2438400"/>
            <a:ext cx="6586489" cy="3785419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endParaRPr lang="en-US" sz="2000" dirty="0">
              <a:latin typeface="Palatino" pitchFamily="2" charset="77"/>
              <a:ea typeface="Palatino" pitchFamily="2" charset="77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000" dirty="0">
                <a:latin typeface="Palatino Linotype" panose="02040502050505030304" pitchFamily="18" charset="0"/>
              </a:rPr>
              <a:t>Rise of P2P lending fueled by increasingly powerful computers, plethora of big data sets, and banks lending less than pre-2008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sz="2000" dirty="0">
              <a:latin typeface="Palatino Linotype" panose="02040502050505030304" pitchFamily="18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000" dirty="0">
                <a:latin typeface="Palatino Linotype" panose="02040502050505030304" pitchFamily="18" charset="0"/>
              </a:rPr>
              <a:t>For instance, now fin-techs provide 50% of unsecured personal loans in 2020 (compared to 20% in just 2015)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256B4C7-E4E1-4E76-89B5-426F5D1BF2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741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0F8F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88107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D09EEF4D-D8EA-5C46-883D-98B250F5B8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6"/>
            <a:ext cx="10515601" cy="93503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100" dirty="0">
                <a:latin typeface="Palatino Linotype" panose="02040502050505030304" pitchFamily="18" charset="0"/>
              </a:rPr>
              <a:t>P2P matches borrowers and lenders online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AAEB662D-0633-F847-B070-F7393682FAD1}"/>
              </a:ext>
            </a:extLst>
          </p:cNvPr>
          <p:cNvSpPr txBox="1">
            <a:spLocks/>
          </p:cNvSpPr>
          <p:nvPr/>
        </p:nvSpPr>
        <p:spPr>
          <a:xfrm>
            <a:off x="285750" y="1825625"/>
            <a:ext cx="4500563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400">
                <a:latin typeface="Palatino Linotype" panose="02040502050505030304" pitchFamily="18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buNone/>
            </a:pPr>
            <a:r>
              <a:rPr lang="en-US" dirty="0"/>
              <a:t>Benefits to borrowers:</a:t>
            </a:r>
          </a:p>
          <a:p>
            <a:r>
              <a:rPr lang="en-US" dirty="0"/>
              <a:t>Quick funding</a:t>
            </a:r>
          </a:p>
          <a:p>
            <a:r>
              <a:rPr lang="en-US" dirty="0"/>
              <a:t>Lower Interest rate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Benefits to investors:</a:t>
            </a:r>
          </a:p>
          <a:p>
            <a:r>
              <a:rPr lang="en-US" dirty="0"/>
              <a:t>Access to consumer credit</a:t>
            </a:r>
          </a:p>
          <a:p>
            <a:r>
              <a:rPr lang="en-US" dirty="0"/>
              <a:t>Loan Diversification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2050" name="Picture 2" descr="Image result for lending club">
            <a:extLst>
              <a:ext uri="{FF2B5EF4-FFF2-40B4-BE49-F238E27FC236}">
                <a16:creationId xmlns:a16="http://schemas.microsoft.com/office/drawing/2014/main" id="{4DBE5FB7-1B25-418F-8002-787946E8A5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" t="1841" r="-5243" b="-1839"/>
          <a:stretch/>
        </p:blipFill>
        <p:spPr bwMode="auto">
          <a:xfrm>
            <a:off x="4338924" y="1690688"/>
            <a:ext cx="7958137" cy="4272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867969D4-6C60-0245-BC81-E94EEB368026}"/>
              </a:ext>
            </a:extLst>
          </p:cNvPr>
          <p:cNvSpPr txBox="1">
            <a:spLocks/>
          </p:cNvSpPr>
          <p:nvPr/>
        </p:nvSpPr>
        <p:spPr>
          <a:xfrm>
            <a:off x="838199" y="365125"/>
            <a:ext cx="1008709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4000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45552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2B29C9-3B50-446D-B205-C0CAF43C2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>
                <a:latin typeface="Palatino Linotype" panose="02040502050505030304" pitchFamily="18" charset="0"/>
              </a:rPr>
              <a:t>How does </a:t>
            </a:r>
            <a:r>
              <a:rPr lang="en-US" err="1">
                <a:latin typeface="Palatino Linotype" panose="02040502050505030304" pitchFamily="18" charset="0"/>
              </a:rPr>
              <a:t>LendingClub</a:t>
            </a:r>
            <a:r>
              <a:rPr lang="en-US" baseline="30000">
                <a:latin typeface="Palatino Linotype" panose="02040502050505030304" pitchFamily="18" charset="0"/>
              </a:rPr>
              <a:t>®</a:t>
            </a:r>
            <a:r>
              <a:rPr lang="en-US">
                <a:latin typeface="Palatino Linotype" panose="02040502050505030304" pitchFamily="18" charset="0"/>
              </a:rPr>
              <a:t> Fit In?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36D717-F020-4798-948E-AA995A002B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5015484" cy="4351338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endParaRPr lang="en-US" sz="2000" dirty="0">
              <a:latin typeface="Palatino Linotype" panose="02040502050505030304" pitchFamily="18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000" dirty="0" err="1">
                <a:latin typeface="Palatino Linotype" panose="02040502050505030304" pitchFamily="18" charset="0"/>
              </a:rPr>
              <a:t>LendingClub</a:t>
            </a:r>
            <a:r>
              <a:rPr lang="en-US" sz="2000" baseline="30000" dirty="0">
                <a:latin typeface="Palatino Linotype" panose="02040502050505030304" pitchFamily="18" charset="0"/>
              </a:rPr>
              <a:t>®</a:t>
            </a:r>
            <a:r>
              <a:rPr lang="en-US" sz="2000" dirty="0">
                <a:latin typeface="Palatino Linotype" panose="02040502050505030304" pitchFamily="18" charset="0"/>
              </a:rPr>
              <a:t> determines if borrower is creditworthy based on</a:t>
            </a:r>
          </a:p>
          <a:p>
            <a:pPr lvl="1">
              <a:spcBef>
                <a:spcPts val="0"/>
              </a:spcBef>
              <a:spcAft>
                <a:spcPts val="600"/>
              </a:spcAft>
              <a:buFont typeface="Wingdings" pitchFamily="2" charset="2"/>
              <a:buChar char="§"/>
            </a:pPr>
            <a:r>
              <a:rPr lang="en-US" sz="2000" dirty="0">
                <a:latin typeface="Palatino Linotype" panose="02040502050505030304" pitchFamily="18" charset="0"/>
              </a:rPr>
              <a:t>Credit score</a:t>
            </a:r>
          </a:p>
          <a:p>
            <a:pPr lvl="1">
              <a:spcBef>
                <a:spcPts val="0"/>
              </a:spcBef>
              <a:spcAft>
                <a:spcPts val="600"/>
              </a:spcAft>
              <a:buFont typeface="Wingdings" pitchFamily="2" charset="2"/>
              <a:buChar char="§"/>
            </a:pPr>
            <a:r>
              <a:rPr lang="en-US" sz="2000" dirty="0">
                <a:latin typeface="Palatino Linotype" panose="02040502050505030304" pitchFamily="18" charset="0"/>
              </a:rPr>
              <a:t>Payment history</a:t>
            </a:r>
          </a:p>
          <a:p>
            <a:pPr lvl="1">
              <a:spcBef>
                <a:spcPts val="0"/>
              </a:spcBef>
              <a:spcAft>
                <a:spcPts val="600"/>
              </a:spcAft>
              <a:buFont typeface="Wingdings" pitchFamily="2" charset="2"/>
              <a:buChar char="§"/>
            </a:pPr>
            <a:r>
              <a:rPr lang="en-US" sz="2000" dirty="0">
                <a:latin typeface="Palatino Linotype" panose="02040502050505030304" pitchFamily="18" charset="0"/>
              </a:rPr>
              <a:t>Requested loan size</a:t>
            </a:r>
          </a:p>
          <a:p>
            <a:pPr lvl="1">
              <a:spcBef>
                <a:spcPts val="0"/>
              </a:spcBef>
              <a:spcAft>
                <a:spcPts val="600"/>
              </a:spcAft>
              <a:buFont typeface="Wingdings" pitchFamily="2" charset="2"/>
              <a:buChar char="§"/>
            </a:pPr>
            <a:r>
              <a:rPr lang="en-US" sz="2000" dirty="0">
                <a:latin typeface="Palatino Linotype" panose="02040502050505030304" pitchFamily="18" charset="0"/>
              </a:rPr>
              <a:t>Debt-to-income ratio</a:t>
            </a:r>
          </a:p>
          <a:p>
            <a:pPr lvl="1">
              <a:spcBef>
                <a:spcPts val="0"/>
              </a:spcBef>
              <a:spcAft>
                <a:spcPts val="600"/>
              </a:spcAft>
              <a:buFont typeface="Wingdings" pitchFamily="2" charset="2"/>
              <a:buChar char="§"/>
            </a:pPr>
            <a:r>
              <a:rPr lang="en-US" sz="2000" dirty="0">
                <a:latin typeface="Palatino Linotype" panose="02040502050505030304" pitchFamily="18" charset="0"/>
              </a:rPr>
              <a:t>…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sz="2000" dirty="0">
              <a:latin typeface="Palatino Linotype" panose="02040502050505030304" pitchFamily="18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000" dirty="0">
                <a:latin typeface="Palatino Linotype" panose="02040502050505030304" pitchFamily="18" charset="0"/>
              </a:rPr>
              <a:t>To reduce credit risk to investors, </a:t>
            </a:r>
            <a:r>
              <a:rPr lang="en-US" sz="2000" dirty="0" err="1">
                <a:latin typeface="Palatino Linotype" panose="02040502050505030304" pitchFamily="18" charset="0"/>
              </a:rPr>
              <a:t>LendingClub</a:t>
            </a:r>
            <a:r>
              <a:rPr lang="en-US" sz="2000" baseline="30000" dirty="0">
                <a:latin typeface="Palatino Linotype" panose="02040502050505030304" pitchFamily="18" charset="0"/>
              </a:rPr>
              <a:t>®</a:t>
            </a:r>
            <a:r>
              <a:rPr lang="en-US" sz="2000" dirty="0">
                <a:latin typeface="Palatino Linotype" panose="02040502050505030304" pitchFamily="18" charset="0"/>
              </a:rPr>
              <a:t> approves only ~10% of loan applications and assigns interest rates proportionally to credit risk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9EAEC43-DB51-8042-AEB8-A62767A816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702" b="4"/>
          <a:stretch/>
        </p:blipFill>
        <p:spPr>
          <a:xfrm>
            <a:off x="6338316" y="1904281"/>
            <a:ext cx="5074070" cy="4272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4901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8D20706E-C38F-1148-A994-13D84E024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latin typeface="Palatino Linotype" panose="02040502050505030304" pitchFamily="18" charset="0"/>
              </a:rPr>
              <a:t>Explosive Growth of Lending Club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57ABA33-A81B-4642-AD6E-4628041A05BB}"/>
              </a:ext>
            </a:extLst>
          </p:cNvPr>
          <p:cNvGrpSpPr/>
          <p:nvPr/>
        </p:nvGrpSpPr>
        <p:grpSpPr>
          <a:xfrm>
            <a:off x="1885951" y="1557338"/>
            <a:ext cx="8112642" cy="4619625"/>
            <a:chOff x="1307011" y="1286420"/>
            <a:chExt cx="8896454" cy="4959713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BB8D402-71E1-4C28-98B3-FFC783CBC4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07011" y="1286420"/>
              <a:ext cx="8896454" cy="4959713"/>
            </a:xfrm>
            <a:prstGeom prst="rect">
              <a:avLst/>
            </a:prstGeom>
          </p:spPr>
        </p:pic>
        <p:sp>
          <p:nvSpPr>
            <p:cNvPr id="11" name="Content Placeholder 2">
              <a:extLst>
                <a:ext uri="{FF2B5EF4-FFF2-40B4-BE49-F238E27FC236}">
                  <a16:creationId xmlns:a16="http://schemas.microsoft.com/office/drawing/2014/main" id="{EB6BFE50-B494-4E48-AC89-EF6696CA1245}"/>
                </a:ext>
              </a:extLst>
            </p:cNvPr>
            <p:cNvSpPr txBox="1">
              <a:spLocks/>
            </p:cNvSpPr>
            <p:nvPr/>
          </p:nvSpPr>
          <p:spPr>
            <a:xfrm>
              <a:off x="3150521" y="3541911"/>
              <a:ext cx="3834267" cy="59189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Bef>
                  <a:spcPts val="0"/>
                </a:spcBef>
                <a:spcAft>
                  <a:spcPts val="600"/>
                </a:spcAft>
                <a:buNone/>
              </a:pPr>
              <a:r>
                <a:rPr lang="en-US" sz="1600" dirty="0" err="1">
                  <a:latin typeface="Palatino Linotype" panose="02040502050505030304" pitchFamily="18" charset="0"/>
                </a:rPr>
                <a:t>LendingClub</a:t>
              </a:r>
              <a:r>
                <a:rPr lang="en-US" sz="1600" dirty="0">
                  <a:latin typeface="Palatino Linotype" panose="02040502050505030304" pitchFamily="18" charset="0"/>
                </a:rPr>
                <a:t>® received a $125 million investment from Google.  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374E78B7-01BB-C046-AA7A-339B4637DFC1}"/>
                </a:ext>
              </a:extLst>
            </p:cNvPr>
            <p:cNvCxnSpPr>
              <a:cxnSpLocks/>
            </p:cNvCxnSpPr>
            <p:nvPr/>
          </p:nvCxnSpPr>
          <p:spPr>
            <a:xfrm>
              <a:off x="6006905" y="4164037"/>
              <a:ext cx="590843" cy="35451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18188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BAF6D-C53C-42F7-92AB-4091492DE5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latin typeface="Palatino Linotype" panose="02040502050505030304" pitchFamily="18" charset="0"/>
              </a:rPr>
              <a:t>Choosing a Loan as an Investor</a:t>
            </a: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497460FE-4FFA-EF4B-A6D1-61AAA03C4B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35" b="1"/>
          <a:stretch/>
        </p:blipFill>
        <p:spPr>
          <a:xfrm>
            <a:off x="838200" y="1904281"/>
            <a:ext cx="6233160" cy="427268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DF980C-4A0A-40AB-9598-CC57E90411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52944" y="1825625"/>
            <a:ext cx="3800856" cy="4351338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Palatino Linotype" panose="02040502050505030304" pitchFamily="18" charset="0"/>
              </a:rPr>
              <a:t>Features to select from:</a:t>
            </a:r>
          </a:p>
          <a:p>
            <a:pPr lvl="1">
              <a:buFont typeface="Wingdings" pitchFamily="2" charset="2"/>
              <a:buChar char="§"/>
            </a:pPr>
            <a:r>
              <a:rPr lang="en-US" sz="2000" dirty="0">
                <a:latin typeface="Palatino Linotype" panose="02040502050505030304" pitchFamily="18" charset="0"/>
              </a:rPr>
              <a:t>Interest rate of loan</a:t>
            </a:r>
          </a:p>
          <a:p>
            <a:pPr lvl="1">
              <a:buFont typeface="Wingdings" pitchFamily="2" charset="2"/>
              <a:buChar char="§"/>
            </a:pPr>
            <a:r>
              <a:rPr lang="en-US" sz="2000" dirty="0">
                <a:latin typeface="Palatino Linotype" panose="02040502050505030304" pitchFamily="18" charset="0"/>
              </a:rPr>
              <a:t>Grade of loan</a:t>
            </a:r>
          </a:p>
          <a:p>
            <a:pPr lvl="1">
              <a:buFont typeface="Wingdings" pitchFamily="2" charset="2"/>
              <a:buChar char="§"/>
            </a:pPr>
            <a:r>
              <a:rPr lang="en-US" sz="2000" dirty="0">
                <a:latin typeface="Palatino Linotype" panose="02040502050505030304" pitchFamily="18" charset="0"/>
              </a:rPr>
              <a:t>Term of loan</a:t>
            </a:r>
          </a:p>
          <a:p>
            <a:pPr lvl="1">
              <a:buFont typeface="Wingdings" pitchFamily="2" charset="2"/>
              <a:buChar char="§"/>
            </a:pPr>
            <a:r>
              <a:rPr lang="en-US" sz="2000" dirty="0">
                <a:latin typeface="Palatino Linotype" panose="02040502050505030304" pitchFamily="18" charset="0"/>
              </a:rPr>
              <a:t>Borrower’s credit score</a:t>
            </a:r>
          </a:p>
          <a:p>
            <a:pPr lvl="1">
              <a:buFont typeface="Wingdings" pitchFamily="2" charset="2"/>
              <a:buChar char="§"/>
            </a:pPr>
            <a:r>
              <a:rPr lang="en-US" sz="2000" dirty="0">
                <a:latin typeface="Palatino Linotype" panose="02040502050505030304" pitchFamily="18" charset="0"/>
              </a:rPr>
              <a:t>Borrower’s debt-to-income</a:t>
            </a:r>
          </a:p>
          <a:p>
            <a:pPr lvl="1">
              <a:buFont typeface="Wingdings" pitchFamily="2" charset="2"/>
              <a:buChar char="§"/>
            </a:pPr>
            <a:r>
              <a:rPr lang="en-US" sz="2000" dirty="0">
                <a:latin typeface="Palatino Linotype" panose="02040502050505030304" pitchFamily="18" charset="0"/>
              </a:rPr>
              <a:t>…</a:t>
            </a:r>
          </a:p>
          <a:p>
            <a:pPr lvl="1">
              <a:buFont typeface="Wingdings" pitchFamily="2" charset="2"/>
              <a:buChar char="§"/>
            </a:pPr>
            <a:r>
              <a:rPr lang="en-US" sz="2000" dirty="0">
                <a:latin typeface="Palatino Linotype" panose="02040502050505030304" pitchFamily="18" charset="0"/>
              </a:rPr>
              <a:t>Total 29 factors to choose from</a:t>
            </a:r>
          </a:p>
        </p:txBody>
      </p:sp>
    </p:spTree>
    <p:extLst>
      <p:ext uri="{BB962C8B-B14F-4D97-AF65-F5344CB8AC3E}">
        <p14:creationId xmlns:p14="http://schemas.microsoft.com/office/powerpoint/2010/main" val="334734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4906E0A-C5EA-4545-B9D0-426D70441B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2424"/>
          <a:stretch/>
        </p:blipFill>
        <p:spPr>
          <a:xfrm>
            <a:off x="381269" y="1933303"/>
            <a:ext cx="5056363" cy="3688839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43B846A7-200E-2A48-BEC6-9C25BBD21D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Palatino Linotype" panose="02040502050505030304" pitchFamily="18" charset="0"/>
              </a:rPr>
              <a:t>Feature Interdependency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3A9B606-F932-CD46-BCA9-6F325336F2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1615" y="1959429"/>
            <a:ext cx="6477147" cy="3400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6578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</TotalTime>
  <Words>1217</Words>
  <Application>Microsoft Macintosh PowerPoint</Application>
  <PresentationFormat>Widescreen</PresentationFormat>
  <Paragraphs>173</Paragraphs>
  <Slides>35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2" baseType="lpstr">
      <vt:lpstr>Arial</vt:lpstr>
      <vt:lpstr>Calibri</vt:lpstr>
      <vt:lpstr>Calibri Light</vt:lpstr>
      <vt:lpstr>Palatino</vt:lpstr>
      <vt:lpstr>Palatino Linotype</vt:lpstr>
      <vt:lpstr>Wingdings</vt:lpstr>
      <vt:lpstr>Office Theme</vt:lpstr>
      <vt:lpstr>Capstone Presentation  TARP, LLC  Jamie Anderson, Jon Harris, Vincent Ji and Joe Lu </vt:lpstr>
      <vt:lpstr>Agenda</vt:lpstr>
      <vt:lpstr>About Us (TARP, LLC)</vt:lpstr>
      <vt:lpstr>Explosive Growth of P2P Lending</vt:lpstr>
      <vt:lpstr>P2P matches borrowers and lenders online</vt:lpstr>
      <vt:lpstr>How does LendingClub® Fit In?</vt:lpstr>
      <vt:lpstr>Explosive Growth of Lending Club</vt:lpstr>
      <vt:lpstr>Choosing a Loan as an Investor</vt:lpstr>
      <vt:lpstr>Feature Interdependency</vt:lpstr>
      <vt:lpstr>Feature Interdependency</vt:lpstr>
      <vt:lpstr>High Grade Does not Guarantee Great Return </vt:lpstr>
      <vt:lpstr>How to Avoid Huge Losses?</vt:lpstr>
      <vt:lpstr>PowerPoint Presentation</vt:lpstr>
      <vt:lpstr>PowerPoint Presentation</vt:lpstr>
      <vt:lpstr>PowerPoint Presentation</vt:lpstr>
      <vt:lpstr>PowerPoint Presentation</vt:lpstr>
      <vt:lpstr>Let’s revisit our portfolio of 100 loans  (25 grade A, B, C and D loans)</vt:lpstr>
      <vt:lpstr>How About High-risk Loans?</vt:lpstr>
      <vt:lpstr>PowerPoint Presentation</vt:lpstr>
      <vt:lpstr>Classifier Improved Mixed Grade Significantly</vt:lpstr>
      <vt:lpstr>Future Work</vt:lpstr>
      <vt:lpstr>About the Authors</vt:lpstr>
      <vt:lpstr>Appendix</vt:lpstr>
      <vt:lpstr>Explosive Growth of P2P Lending</vt:lpstr>
      <vt:lpstr>Choosing a Loan as an Investor</vt:lpstr>
      <vt:lpstr>Choosing a Loan as an Investor</vt:lpstr>
      <vt:lpstr>Loan Criterion: Term</vt:lpstr>
      <vt:lpstr>Loan Criterion: Term</vt:lpstr>
      <vt:lpstr>Loan Criterion: Grade</vt:lpstr>
      <vt:lpstr>Classifier Selection</vt:lpstr>
      <vt:lpstr>Decision Trees: Boosting vs. Bagging</vt:lpstr>
      <vt:lpstr>Boosting: Classification</vt:lpstr>
      <vt:lpstr>Gradient Boosting</vt:lpstr>
      <vt:lpstr>What is XGBoost? (eXtreme Gradient Boosting)</vt:lpstr>
      <vt:lpstr>Decision Trees: XGBoost vs. Random Forest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Capstone Presentation  TARP, LLC  Jamie Anderson, Jon Harris, Vincent Ji and Joe Lu </dc:title>
  <dc:creator>Vincent Ji</dc:creator>
  <cp:lastModifiedBy>Vincent Ji</cp:lastModifiedBy>
  <cp:revision>6</cp:revision>
  <dcterms:created xsi:type="dcterms:W3CDTF">2020-03-26T03:34:21Z</dcterms:created>
  <dcterms:modified xsi:type="dcterms:W3CDTF">2020-03-26T04:11:28Z</dcterms:modified>
</cp:coreProperties>
</file>